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handoutMasterIdLst>
    <p:handoutMasterId r:id="rId65"/>
  </p:handoutMasterIdLst>
  <p:sldIdLst>
    <p:sldId id="256" r:id="rId2"/>
    <p:sldId id="257" r:id="rId3"/>
    <p:sldId id="258" r:id="rId4"/>
    <p:sldId id="382" r:id="rId5"/>
    <p:sldId id="260" r:id="rId6"/>
    <p:sldId id="261" r:id="rId7"/>
    <p:sldId id="262" r:id="rId8"/>
    <p:sldId id="263" r:id="rId9"/>
    <p:sldId id="264" r:id="rId10"/>
    <p:sldId id="323" r:id="rId11"/>
    <p:sldId id="266" r:id="rId12"/>
    <p:sldId id="267" r:id="rId13"/>
    <p:sldId id="331" r:id="rId14"/>
    <p:sldId id="348" r:id="rId15"/>
    <p:sldId id="350" r:id="rId16"/>
    <p:sldId id="358" r:id="rId17"/>
    <p:sldId id="359" r:id="rId18"/>
    <p:sldId id="360" r:id="rId19"/>
    <p:sldId id="342" r:id="rId20"/>
    <p:sldId id="343" r:id="rId21"/>
    <p:sldId id="345" r:id="rId22"/>
    <p:sldId id="344" r:id="rId23"/>
    <p:sldId id="347" r:id="rId24"/>
    <p:sldId id="277" r:id="rId25"/>
    <p:sldId id="278" r:id="rId26"/>
    <p:sldId id="279" r:id="rId27"/>
    <p:sldId id="280" r:id="rId28"/>
    <p:sldId id="361" r:id="rId29"/>
    <p:sldId id="362" r:id="rId30"/>
    <p:sldId id="281" r:id="rId31"/>
    <p:sldId id="363" r:id="rId32"/>
    <p:sldId id="364" r:id="rId33"/>
    <p:sldId id="284" r:id="rId34"/>
    <p:sldId id="285" r:id="rId35"/>
    <p:sldId id="289" r:id="rId36"/>
    <p:sldId id="365" r:id="rId37"/>
    <p:sldId id="291" r:id="rId38"/>
    <p:sldId id="292" r:id="rId39"/>
    <p:sldId id="366" r:id="rId40"/>
    <p:sldId id="368" r:id="rId41"/>
    <p:sldId id="380" r:id="rId42"/>
    <p:sldId id="369" r:id="rId43"/>
    <p:sldId id="372" r:id="rId44"/>
    <p:sldId id="381" r:id="rId45"/>
    <p:sldId id="370" r:id="rId46"/>
    <p:sldId id="371" r:id="rId47"/>
    <p:sldId id="298" r:id="rId48"/>
    <p:sldId id="301" r:id="rId49"/>
    <p:sldId id="322" r:id="rId50"/>
    <p:sldId id="373" r:id="rId51"/>
    <p:sldId id="374" r:id="rId52"/>
    <p:sldId id="375" r:id="rId53"/>
    <p:sldId id="376" r:id="rId54"/>
    <p:sldId id="377" r:id="rId55"/>
    <p:sldId id="379" r:id="rId56"/>
    <p:sldId id="311" r:id="rId57"/>
    <p:sldId id="326" r:id="rId58"/>
    <p:sldId id="315" r:id="rId59"/>
    <p:sldId id="316" r:id="rId60"/>
    <p:sldId id="378" r:id="rId61"/>
    <p:sldId id="320" r:id="rId62"/>
    <p:sldId id="321"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ather CGK" initials="HC"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642F"/>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06"/>
    <p:restoredTop sz="95894"/>
  </p:normalViewPr>
  <p:slideViewPr>
    <p:cSldViewPr snapToGrid="0" snapToObjects="1">
      <p:cViewPr varScale="1">
        <p:scale>
          <a:sx n="94" d="100"/>
          <a:sy n="94" d="100"/>
        </p:scale>
        <p:origin x="686" y="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5A0134-D990-4E4F-A8E3-0ECD121F4291}" type="slidenum">
              <a:rPr lang="en-US" smtClean="0"/>
              <a:t>‹#›</a:t>
            </a:fld>
            <a:endParaRPr lang="en-US"/>
          </a:p>
        </p:txBody>
      </p:sp>
    </p:spTree>
    <p:extLst>
      <p:ext uri="{BB962C8B-B14F-4D97-AF65-F5344CB8AC3E}">
        <p14:creationId xmlns:p14="http://schemas.microsoft.com/office/powerpoint/2010/main" val="51188033"/>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238CCF-5B2F-CD44-BEBB-BFA2BEABEC3D}" type="slidenum">
              <a:rPr lang="en-US" smtClean="0"/>
              <a:t>‹#›</a:t>
            </a:fld>
            <a:endParaRPr lang="en-US"/>
          </a:p>
        </p:txBody>
      </p:sp>
    </p:spTree>
    <p:extLst>
      <p:ext uri="{BB962C8B-B14F-4D97-AF65-F5344CB8AC3E}">
        <p14:creationId xmlns:p14="http://schemas.microsoft.com/office/powerpoint/2010/main" val="1814900681"/>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323811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129163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471760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314541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a:xfrm rot="5400000">
            <a:off x="2667000" y="-2667000"/>
            <a:ext cx="6858002" cy="12192001"/>
          </a:xfrm>
          <a:prstGeom prst="rect">
            <a:avLst/>
          </a:prstGeom>
          <a:gradFill flip="none" rotWithShape="1">
            <a:gsLst>
              <a:gs pos="33000">
                <a:schemeClr val="accent1">
                  <a:lumMod val="5000"/>
                  <a:lumOff val="95000"/>
                  <a:alpha val="54000"/>
                </a:schemeClr>
              </a:gs>
              <a:gs pos="68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78771" y="2411829"/>
            <a:ext cx="4593784" cy="918882"/>
          </a:xfrm>
        </p:spPr>
        <p:txBody>
          <a:bodyPr lIns="0" tIns="0" rIns="0" bIns="0" anchor="t">
            <a:normAutofit/>
          </a:bodyPr>
          <a:lstStyle>
            <a:lvl1pPr algn="l">
              <a:defRPr sz="2800">
                <a:solidFill>
                  <a:schemeClr val="bg2"/>
                </a:solidFill>
              </a:defRPr>
            </a:lvl1pPr>
          </a:lstStyle>
          <a:p>
            <a:r>
              <a:rPr lang="en-US" dirty="0"/>
              <a:t>Click to edit Master title style</a:t>
            </a:r>
          </a:p>
        </p:txBody>
      </p:sp>
      <p:sp>
        <p:nvSpPr>
          <p:cNvPr id="3" name="Subtitle 2"/>
          <p:cNvSpPr>
            <a:spLocks noGrp="1"/>
          </p:cNvSpPr>
          <p:nvPr>
            <p:ph type="subTitle" idx="1"/>
          </p:nvPr>
        </p:nvSpPr>
        <p:spPr>
          <a:xfrm>
            <a:off x="678771" y="3402833"/>
            <a:ext cx="4593784" cy="1274390"/>
          </a:xfrm>
        </p:spPr>
        <p:txBody>
          <a:bodyPr lIns="0" tIns="0" rIns="0" bIns="0" anchor="b">
            <a:noAutofit/>
          </a:bodyPr>
          <a:lstStyle>
            <a:lvl1pPr marL="0" indent="0" algn="l">
              <a:buNone/>
              <a:defRPr sz="36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8770" y="2185492"/>
            <a:ext cx="2506881" cy="334956"/>
          </a:xfrm>
          <a:prstGeom prst="rect">
            <a:avLst/>
          </a:prstGeom>
        </p:spPr>
      </p:pic>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11022658" cy="1011248"/>
          </a:xfrm>
        </p:spPr>
        <p:txBody>
          <a:bodyPr/>
          <a:lstStyle/>
          <a:p>
            <a:r>
              <a:rPr lang="en-US" dirty="0"/>
              <a:t>Click to edit Master title style</a:t>
            </a:r>
          </a:p>
        </p:txBody>
      </p:sp>
      <p:sp>
        <p:nvSpPr>
          <p:cNvPr id="3" name="Content Placeholder 2"/>
          <p:cNvSpPr>
            <a:spLocks noGrp="1"/>
          </p:cNvSpPr>
          <p:nvPr>
            <p:ph idx="1"/>
          </p:nvPr>
        </p:nvSpPr>
        <p:spPr>
          <a:xfrm>
            <a:off x="685801" y="1695768"/>
            <a:ext cx="11022658" cy="4498909"/>
          </a:xfrm>
        </p:spPr>
        <p:txBody>
          <a:bodyPr/>
          <a:lstStyle>
            <a:lvl1pPr>
              <a:lnSpc>
                <a:spcPct val="110000"/>
              </a:lnSpc>
              <a:defRPr sz="2000"/>
            </a:lvl1pPr>
            <a:lvl2pPr>
              <a:lnSpc>
                <a:spcPct val="110000"/>
              </a:lnSpc>
              <a:defRPr/>
            </a:lvl2pPr>
            <a:lvl3pPr>
              <a:lnSpc>
                <a:spcPct val="110000"/>
              </a:lnSpc>
              <a:defRPr/>
            </a:lvl3pPr>
            <a:lvl4pPr>
              <a:lnSpc>
                <a:spcPct val="110000"/>
              </a:lnSpc>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E0C22FA3-EE12-2148-97BB-A3B11D28CCE9}" type="slidenum">
              <a:rPr lang="en-US" smtClean="0"/>
              <a:t>‹#›</a:t>
            </a:fld>
            <a:endParaRPr lang="en-US"/>
          </a:p>
        </p:txBody>
      </p:sp>
      <p:sp>
        <p:nvSpPr>
          <p:cNvPr id="5" name="Rectangle 4"/>
          <p:cNvSpPr/>
          <p:nvPr userDrawn="1"/>
        </p:nvSpPr>
        <p:spPr>
          <a:xfrm rot="5400000">
            <a:off x="4957" y="909443"/>
            <a:ext cx="1011248" cy="106762"/>
          </a:xfrm>
          <a:prstGeom prst="rect">
            <a:avLst/>
          </a:prstGeom>
          <a:solidFill>
            <a:srgbClr val="D26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cSld>
  <p:clrMapOvr>
    <a:masterClrMapping/>
  </p:clrMapOvr>
  <p:extLst mod="1">
    <p:ext uri="{DCECCB84-F9BA-43D5-87BE-67443E8EF086}">
      <p15:sldGuideLst xmlns:p15="http://schemas.microsoft.com/office/powerpoint/2012/main">
        <p15:guide id="1" orient="horz" pos="288" userDrawn="1">
          <p15:clr>
            <a:srgbClr val="FBAE40"/>
          </p15:clr>
        </p15:guide>
        <p15:guide id="2" pos="288">
          <p15:clr>
            <a:srgbClr val="FBAE40"/>
          </p15:clr>
        </p15:guide>
        <p15:guide id="3" pos="43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11022658" cy="691021"/>
          </a:xfrm>
        </p:spPr>
        <p:txBody>
          <a:bodyPr/>
          <a:lstStyle/>
          <a:p>
            <a:r>
              <a:rPr lang="en-US" dirty="0"/>
              <a:t>Click to edit Master title style</a:t>
            </a:r>
          </a:p>
        </p:txBody>
      </p:sp>
      <p:sp>
        <p:nvSpPr>
          <p:cNvPr id="3" name="Content Placeholder 2"/>
          <p:cNvSpPr>
            <a:spLocks noGrp="1"/>
          </p:cNvSpPr>
          <p:nvPr>
            <p:ph idx="1"/>
          </p:nvPr>
        </p:nvSpPr>
        <p:spPr>
          <a:xfrm>
            <a:off x="685800" y="1695768"/>
            <a:ext cx="11022658" cy="4498909"/>
          </a:xfrm>
        </p:spPr>
        <p:txBody>
          <a:bodyPr/>
          <a:lstStyle>
            <a:lvl1pPr>
              <a:lnSpc>
                <a:spcPct val="110000"/>
              </a:lnSpc>
              <a:defRPr sz="2000"/>
            </a:lvl1pPr>
            <a:lvl2pPr>
              <a:lnSpc>
                <a:spcPct val="110000"/>
              </a:lnSpc>
              <a:defRPr/>
            </a:lvl2pPr>
            <a:lvl3pPr>
              <a:lnSpc>
                <a:spcPct val="110000"/>
              </a:lnSpc>
              <a:defRPr/>
            </a:lvl3pPr>
            <a:lvl4pPr>
              <a:lnSpc>
                <a:spcPct val="110000"/>
              </a:lnSpc>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E0C22FA3-EE12-2148-97BB-A3B11D28CCE9}" type="slidenum">
              <a:rPr lang="en-US" smtClean="0"/>
              <a:t>‹#›</a:t>
            </a:fld>
            <a:endParaRPr lang="en-US"/>
          </a:p>
        </p:txBody>
      </p:sp>
      <p:sp>
        <p:nvSpPr>
          <p:cNvPr id="7" name="Text Placeholder 6"/>
          <p:cNvSpPr>
            <a:spLocks noGrp="1"/>
          </p:cNvSpPr>
          <p:nvPr>
            <p:ph type="body" sz="quarter" idx="13" hasCustomPrompt="1"/>
          </p:nvPr>
        </p:nvSpPr>
        <p:spPr>
          <a:xfrm>
            <a:off x="685800" y="1054020"/>
            <a:ext cx="11022012" cy="414427"/>
          </a:xfrm>
        </p:spPr>
        <p:txBody>
          <a:bodyPr>
            <a:noAutofit/>
          </a:bodyPr>
          <a:lstStyle>
            <a:lvl1pPr>
              <a:defRPr sz="2000">
                <a:solidFill>
                  <a:schemeClr val="bg2"/>
                </a:solidFill>
              </a:defRPr>
            </a:lvl1pPr>
          </a:lstStyle>
          <a:p>
            <a:pPr lvl="0"/>
            <a:r>
              <a:rPr lang="en-US" dirty="0"/>
              <a:t>CLICK TO EDIT MASTER TEXT STYLES</a:t>
            </a:r>
          </a:p>
        </p:txBody>
      </p:sp>
      <p:sp>
        <p:nvSpPr>
          <p:cNvPr id="8" name="Rectangle 7"/>
          <p:cNvSpPr/>
          <p:nvPr userDrawn="1"/>
        </p:nvSpPr>
        <p:spPr>
          <a:xfrm rot="5400000">
            <a:off x="4957" y="909443"/>
            <a:ext cx="1011248" cy="106762"/>
          </a:xfrm>
          <a:prstGeom prst="rect">
            <a:avLst/>
          </a:prstGeom>
          <a:solidFill>
            <a:srgbClr val="D26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extLst mod="1">
    <p:ext uri="{DCECCB84-F9BA-43D5-87BE-67443E8EF086}">
      <p15:sldGuideLst xmlns:p15="http://schemas.microsoft.com/office/powerpoint/2012/main">
        <p15:guide id="1" orient="horz" pos="288" userDrawn="1">
          <p15:clr>
            <a:srgbClr val="FBAE40"/>
          </p15:clr>
        </p15:guide>
        <p15:guide id="2" pos="288">
          <p15:clr>
            <a:srgbClr val="FBAE40"/>
          </p15:clr>
        </p15:guide>
        <p15:guide id="3" pos="43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1" y="466165"/>
            <a:ext cx="11022658" cy="1011248"/>
          </a:xfrm>
        </p:spPr>
        <p:txBody>
          <a:bodyPr/>
          <a:lstStyle/>
          <a:p>
            <a:r>
              <a:rPr lang="en-US" dirty="0"/>
              <a:t>Click to edit Master title style</a:t>
            </a:r>
          </a:p>
        </p:txBody>
      </p:sp>
      <p:sp>
        <p:nvSpPr>
          <p:cNvPr id="3" name="Content Placeholder 2"/>
          <p:cNvSpPr>
            <a:spLocks noGrp="1"/>
          </p:cNvSpPr>
          <p:nvPr>
            <p:ph idx="1"/>
          </p:nvPr>
        </p:nvSpPr>
        <p:spPr>
          <a:xfrm>
            <a:off x="685801" y="1695768"/>
            <a:ext cx="11022658" cy="4498909"/>
          </a:xfrm>
        </p:spPr>
        <p:txBody>
          <a:bodyPr/>
          <a:lstStyle>
            <a:lvl1pPr>
              <a:lnSpc>
                <a:spcPct val="110000"/>
              </a:lnSpc>
              <a:defRPr sz="2000"/>
            </a:lvl1pPr>
            <a:lvl2pPr>
              <a:lnSpc>
                <a:spcPct val="110000"/>
              </a:lnSpc>
              <a:defRPr/>
            </a:lvl2pPr>
            <a:lvl3pPr>
              <a:lnSpc>
                <a:spcPct val="110000"/>
              </a:lnSpc>
              <a:defRPr/>
            </a:lvl3pPr>
            <a:lvl4pPr>
              <a:lnSpc>
                <a:spcPct val="110000"/>
              </a:lnSpc>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E0C22FA3-EE12-2148-97BB-A3B11D28CCE9}" type="slidenum">
              <a:rPr lang="en-US" smtClean="0"/>
              <a:t>‹#›</a:t>
            </a:fld>
            <a:endParaRPr lang="en-US"/>
          </a:p>
        </p:txBody>
      </p:sp>
      <p:sp>
        <p:nvSpPr>
          <p:cNvPr id="5" name="Rectangle 4"/>
          <p:cNvSpPr/>
          <p:nvPr userDrawn="1"/>
        </p:nvSpPr>
        <p:spPr>
          <a:xfrm rot="5400000">
            <a:off x="4957" y="918408"/>
            <a:ext cx="1011248" cy="1067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cSld>
  <p:clrMapOvr>
    <a:masterClrMapping/>
  </p:clrMapOvr>
  <p:extLst mod="1">
    <p:ext uri="{DCECCB84-F9BA-43D5-87BE-67443E8EF086}">
      <p15:sldGuideLst xmlns:p15="http://schemas.microsoft.com/office/powerpoint/2012/main">
        <p15:guide id="1" orient="horz" pos="288" userDrawn="1">
          <p15:clr>
            <a:srgbClr val="FBAE40"/>
          </p15:clr>
        </p15:guide>
        <p15:guide id="2" pos="288">
          <p15:clr>
            <a:srgbClr val="FBAE40"/>
          </p15:clr>
        </p15:guide>
        <p15:guide id="3" pos="43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11022658" cy="691021"/>
          </a:xfrm>
        </p:spPr>
        <p:txBody>
          <a:bodyPr/>
          <a:lstStyle/>
          <a:p>
            <a:r>
              <a:rPr lang="en-US" dirty="0"/>
              <a:t>Click to edit Master title style</a:t>
            </a:r>
          </a:p>
        </p:txBody>
      </p:sp>
      <p:sp>
        <p:nvSpPr>
          <p:cNvPr id="3" name="Content Placeholder 2"/>
          <p:cNvSpPr>
            <a:spLocks noGrp="1"/>
          </p:cNvSpPr>
          <p:nvPr>
            <p:ph idx="1"/>
          </p:nvPr>
        </p:nvSpPr>
        <p:spPr>
          <a:xfrm>
            <a:off x="685800" y="1695768"/>
            <a:ext cx="11022658" cy="4498909"/>
          </a:xfrm>
        </p:spPr>
        <p:txBody>
          <a:bodyPr/>
          <a:lstStyle>
            <a:lvl1pPr>
              <a:lnSpc>
                <a:spcPct val="110000"/>
              </a:lnSpc>
              <a:defRPr sz="2000"/>
            </a:lvl1pPr>
            <a:lvl2pPr>
              <a:lnSpc>
                <a:spcPct val="110000"/>
              </a:lnSpc>
              <a:defRPr/>
            </a:lvl2pPr>
            <a:lvl3pPr>
              <a:lnSpc>
                <a:spcPct val="110000"/>
              </a:lnSpc>
              <a:defRPr/>
            </a:lvl3pPr>
            <a:lvl4pPr>
              <a:lnSpc>
                <a:spcPct val="110000"/>
              </a:lnSpc>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E0C22FA3-EE12-2148-97BB-A3B11D28CCE9}" type="slidenum">
              <a:rPr lang="en-US" smtClean="0"/>
              <a:t>‹#›</a:t>
            </a:fld>
            <a:endParaRPr lang="en-US"/>
          </a:p>
        </p:txBody>
      </p:sp>
      <p:sp>
        <p:nvSpPr>
          <p:cNvPr id="7" name="Text Placeholder 6"/>
          <p:cNvSpPr>
            <a:spLocks noGrp="1"/>
          </p:cNvSpPr>
          <p:nvPr>
            <p:ph type="body" sz="quarter" idx="13" hasCustomPrompt="1"/>
          </p:nvPr>
        </p:nvSpPr>
        <p:spPr>
          <a:xfrm>
            <a:off x="685800" y="1054020"/>
            <a:ext cx="11022012" cy="414427"/>
          </a:xfrm>
        </p:spPr>
        <p:txBody>
          <a:bodyPr>
            <a:noAutofit/>
          </a:bodyPr>
          <a:lstStyle>
            <a:lvl1pPr>
              <a:defRPr sz="2000">
                <a:solidFill>
                  <a:schemeClr val="bg2"/>
                </a:solidFill>
              </a:defRPr>
            </a:lvl1pPr>
          </a:lstStyle>
          <a:p>
            <a:pPr lvl="0"/>
            <a:r>
              <a:rPr lang="en-US" dirty="0"/>
              <a:t>CLICK TO EDIT MASTER TEXT STYLES</a:t>
            </a:r>
          </a:p>
        </p:txBody>
      </p:sp>
      <p:sp>
        <p:nvSpPr>
          <p:cNvPr id="8" name="Rectangle 7"/>
          <p:cNvSpPr/>
          <p:nvPr userDrawn="1"/>
        </p:nvSpPr>
        <p:spPr>
          <a:xfrm rot="5400000">
            <a:off x="4957" y="909443"/>
            <a:ext cx="1011248" cy="1067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extLst mod="1">
    <p:ext uri="{DCECCB84-F9BA-43D5-87BE-67443E8EF086}">
      <p15:sldGuideLst xmlns:p15="http://schemas.microsoft.com/office/powerpoint/2012/main">
        <p15:guide id="1" orient="horz" pos="288" userDrawn="1">
          <p15:clr>
            <a:srgbClr val="FBAE40"/>
          </p15:clr>
        </p15:guide>
        <p15:guide id="2" pos="288">
          <p15:clr>
            <a:srgbClr val="FBAE40"/>
          </p15:clr>
        </p15:guide>
        <p15:guide id="3" pos="43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88141" cy="6858000"/>
          </a:xfrm>
          <a:prstGeom prst="rect">
            <a:avLst/>
          </a:prstGeom>
        </p:spPr>
      </p:pic>
      <p:sp>
        <p:nvSpPr>
          <p:cNvPr id="8" name="Freeform 7"/>
          <p:cNvSpPr/>
          <p:nvPr userDrawn="1"/>
        </p:nvSpPr>
        <p:spPr>
          <a:xfrm>
            <a:off x="0" y="4562764"/>
            <a:ext cx="12192000" cy="1838036"/>
          </a:xfrm>
          <a:custGeom>
            <a:avLst/>
            <a:gdLst>
              <a:gd name="connsiteX0" fmla="*/ 0 w 12192000"/>
              <a:gd name="connsiteY0" fmla="*/ 0 h 1838036"/>
              <a:gd name="connsiteX1" fmla="*/ 12192000 w 12192000"/>
              <a:gd name="connsiteY1" fmla="*/ 0 h 1838036"/>
              <a:gd name="connsiteX2" fmla="*/ 12192000 w 12192000"/>
              <a:gd name="connsiteY2" fmla="*/ 1838036 h 1838036"/>
              <a:gd name="connsiteX3" fmla="*/ 0 w 12192000"/>
              <a:gd name="connsiteY3" fmla="*/ 1838036 h 1838036"/>
              <a:gd name="connsiteX4" fmla="*/ 0 w 12192000"/>
              <a:gd name="connsiteY4" fmla="*/ 0 h 1838036"/>
              <a:gd name="connsiteX5" fmla="*/ 293287 w 12192000"/>
              <a:gd name="connsiteY5" fmla="*/ 255876 h 1838036"/>
              <a:gd name="connsiteX6" fmla="*/ 293287 w 12192000"/>
              <a:gd name="connsiteY6" fmla="*/ 1570181 h 1838036"/>
              <a:gd name="connsiteX7" fmla="*/ 438538 w 12192000"/>
              <a:gd name="connsiteY7" fmla="*/ 1570181 h 1838036"/>
              <a:gd name="connsiteX8" fmla="*/ 438538 w 12192000"/>
              <a:gd name="connsiteY8" fmla="*/ 255876 h 1838036"/>
              <a:gd name="connsiteX9" fmla="*/ 293287 w 12192000"/>
              <a:gd name="connsiteY9" fmla="*/ 255876 h 183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838036">
                <a:moveTo>
                  <a:pt x="0" y="0"/>
                </a:moveTo>
                <a:lnTo>
                  <a:pt x="12192000" y="0"/>
                </a:lnTo>
                <a:lnTo>
                  <a:pt x="12192000" y="1838036"/>
                </a:lnTo>
                <a:lnTo>
                  <a:pt x="0" y="1838036"/>
                </a:lnTo>
                <a:lnTo>
                  <a:pt x="0" y="0"/>
                </a:lnTo>
                <a:close/>
                <a:moveTo>
                  <a:pt x="293287" y="255876"/>
                </a:moveTo>
                <a:lnTo>
                  <a:pt x="293287" y="1570181"/>
                </a:lnTo>
                <a:lnTo>
                  <a:pt x="438538" y="1570181"/>
                </a:lnTo>
                <a:lnTo>
                  <a:pt x="438538" y="255876"/>
                </a:lnTo>
                <a:lnTo>
                  <a:pt x="293287" y="255876"/>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31825" y="4818640"/>
            <a:ext cx="11155375" cy="741362"/>
          </a:xfrm>
        </p:spPr>
        <p:txBody>
          <a:bodyPr anchor="b">
            <a:normAutofit/>
          </a:bodyPr>
          <a:lstStyle>
            <a:lvl1pPr>
              <a:defRPr sz="4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731825" y="5586990"/>
            <a:ext cx="11155375" cy="545955"/>
          </a:xfrm>
        </p:spPr>
        <p:txBody>
          <a:bodyPr>
            <a:no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3021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8065" cy="6857999"/>
          </a:xfrm>
          <a:prstGeom prst="rect">
            <a:avLst/>
          </a:prstGeom>
        </p:spPr>
      </p:pic>
      <p:sp>
        <p:nvSpPr>
          <p:cNvPr id="8" name="Freeform 7"/>
          <p:cNvSpPr/>
          <p:nvPr userDrawn="1"/>
        </p:nvSpPr>
        <p:spPr>
          <a:xfrm>
            <a:off x="0" y="4562764"/>
            <a:ext cx="12192000" cy="1838036"/>
          </a:xfrm>
          <a:custGeom>
            <a:avLst/>
            <a:gdLst>
              <a:gd name="connsiteX0" fmla="*/ 0 w 12192000"/>
              <a:gd name="connsiteY0" fmla="*/ 0 h 1838036"/>
              <a:gd name="connsiteX1" fmla="*/ 12192000 w 12192000"/>
              <a:gd name="connsiteY1" fmla="*/ 0 h 1838036"/>
              <a:gd name="connsiteX2" fmla="*/ 12192000 w 12192000"/>
              <a:gd name="connsiteY2" fmla="*/ 1838036 h 1838036"/>
              <a:gd name="connsiteX3" fmla="*/ 0 w 12192000"/>
              <a:gd name="connsiteY3" fmla="*/ 1838036 h 1838036"/>
              <a:gd name="connsiteX4" fmla="*/ 0 w 12192000"/>
              <a:gd name="connsiteY4" fmla="*/ 0 h 1838036"/>
              <a:gd name="connsiteX5" fmla="*/ 293287 w 12192000"/>
              <a:gd name="connsiteY5" fmla="*/ 255876 h 1838036"/>
              <a:gd name="connsiteX6" fmla="*/ 293287 w 12192000"/>
              <a:gd name="connsiteY6" fmla="*/ 1570181 h 1838036"/>
              <a:gd name="connsiteX7" fmla="*/ 438538 w 12192000"/>
              <a:gd name="connsiteY7" fmla="*/ 1570181 h 1838036"/>
              <a:gd name="connsiteX8" fmla="*/ 438538 w 12192000"/>
              <a:gd name="connsiteY8" fmla="*/ 255876 h 1838036"/>
              <a:gd name="connsiteX9" fmla="*/ 293287 w 12192000"/>
              <a:gd name="connsiteY9" fmla="*/ 255876 h 183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838036">
                <a:moveTo>
                  <a:pt x="0" y="0"/>
                </a:moveTo>
                <a:lnTo>
                  <a:pt x="12192000" y="0"/>
                </a:lnTo>
                <a:lnTo>
                  <a:pt x="12192000" y="1838036"/>
                </a:lnTo>
                <a:lnTo>
                  <a:pt x="0" y="1838036"/>
                </a:lnTo>
                <a:lnTo>
                  <a:pt x="0" y="0"/>
                </a:lnTo>
                <a:close/>
                <a:moveTo>
                  <a:pt x="293287" y="255876"/>
                </a:moveTo>
                <a:lnTo>
                  <a:pt x="293287" y="1570181"/>
                </a:lnTo>
                <a:lnTo>
                  <a:pt x="438538" y="1570181"/>
                </a:lnTo>
                <a:lnTo>
                  <a:pt x="438538" y="255876"/>
                </a:lnTo>
                <a:lnTo>
                  <a:pt x="293287" y="255876"/>
                </a:lnTo>
                <a:close/>
              </a:path>
            </a:pathLst>
          </a:cu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31825" y="4818640"/>
            <a:ext cx="10798188" cy="741362"/>
          </a:xfrm>
        </p:spPr>
        <p:txBody>
          <a:bodyPr anchor="b">
            <a:normAutofit/>
          </a:bodyPr>
          <a:lstStyle>
            <a:lvl1pPr>
              <a:defRPr sz="4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731825" y="5586990"/>
            <a:ext cx="10798188" cy="545955"/>
          </a:xfrm>
        </p:spPr>
        <p:txBody>
          <a:bodyPr>
            <a:no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8" name="Freeform 7"/>
          <p:cNvSpPr/>
          <p:nvPr userDrawn="1"/>
        </p:nvSpPr>
        <p:spPr>
          <a:xfrm>
            <a:off x="0" y="4562764"/>
            <a:ext cx="12192000" cy="1838036"/>
          </a:xfrm>
          <a:custGeom>
            <a:avLst/>
            <a:gdLst>
              <a:gd name="connsiteX0" fmla="*/ 0 w 12192000"/>
              <a:gd name="connsiteY0" fmla="*/ 0 h 1838036"/>
              <a:gd name="connsiteX1" fmla="*/ 12192000 w 12192000"/>
              <a:gd name="connsiteY1" fmla="*/ 0 h 1838036"/>
              <a:gd name="connsiteX2" fmla="*/ 12192000 w 12192000"/>
              <a:gd name="connsiteY2" fmla="*/ 1838036 h 1838036"/>
              <a:gd name="connsiteX3" fmla="*/ 0 w 12192000"/>
              <a:gd name="connsiteY3" fmla="*/ 1838036 h 1838036"/>
              <a:gd name="connsiteX4" fmla="*/ 0 w 12192000"/>
              <a:gd name="connsiteY4" fmla="*/ 0 h 1838036"/>
              <a:gd name="connsiteX5" fmla="*/ 293287 w 12192000"/>
              <a:gd name="connsiteY5" fmla="*/ 255876 h 1838036"/>
              <a:gd name="connsiteX6" fmla="*/ 293287 w 12192000"/>
              <a:gd name="connsiteY6" fmla="*/ 1570181 h 1838036"/>
              <a:gd name="connsiteX7" fmla="*/ 438538 w 12192000"/>
              <a:gd name="connsiteY7" fmla="*/ 1570181 h 1838036"/>
              <a:gd name="connsiteX8" fmla="*/ 438538 w 12192000"/>
              <a:gd name="connsiteY8" fmla="*/ 255876 h 1838036"/>
              <a:gd name="connsiteX9" fmla="*/ 293287 w 12192000"/>
              <a:gd name="connsiteY9" fmla="*/ 255876 h 183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838036">
                <a:moveTo>
                  <a:pt x="0" y="0"/>
                </a:moveTo>
                <a:lnTo>
                  <a:pt x="12192000" y="0"/>
                </a:lnTo>
                <a:lnTo>
                  <a:pt x="12192000" y="1838036"/>
                </a:lnTo>
                <a:lnTo>
                  <a:pt x="0" y="1838036"/>
                </a:lnTo>
                <a:lnTo>
                  <a:pt x="0" y="0"/>
                </a:lnTo>
                <a:close/>
                <a:moveTo>
                  <a:pt x="293287" y="255876"/>
                </a:moveTo>
                <a:lnTo>
                  <a:pt x="293287" y="1570181"/>
                </a:lnTo>
                <a:lnTo>
                  <a:pt x="438538" y="1570181"/>
                </a:lnTo>
                <a:lnTo>
                  <a:pt x="438538" y="255876"/>
                </a:lnTo>
                <a:lnTo>
                  <a:pt x="293287" y="255876"/>
                </a:lnTo>
                <a:close/>
              </a:path>
            </a:pathLst>
          </a:cu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31825" y="4818640"/>
            <a:ext cx="10798188" cy="741362"/>
          </a:xfrm>
        </p:spPr>
        <p:txBody>
          <a:bodyPr anchor="b">
            <a:normAutofit/>
          </a:bodyPr>
          <a:lstStyle>
            <a:lvl1pPr>
              <a:defRPr sz="4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731825" y="5586990"/>
            <a:ext cx="10798188" cy="545955"/>
          </a:xfrm>
        </p:spPr>
        <p:txBody>
          <a:bodyPr>
            <a:no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Freeform 7"/>
          <p:cNvSpPr/>
          <p:nvPr userDrawn="1"/>
        </p:nvSpPr>
        <p:spPr>
          <a:xfrm>
            <a:off x="0" y="4562764"/>
            <a:ext cx="12192000" cy="1838036"/>
          </a:xfrm>
          <a:custGeom>
            <a:avLst/>
            <a:gdLst>
              <a:gd name="connsiteX0" fmla="*/ 0 w 12192000"/>
              <a:gd name="connsiteY0" fmla="*/ 0 h 1838036"/>
              <a:gd name="connsiteX1" fmla="*/ 12192000 w 12192000"/>
              <a:gd name="connsiteY1" fmla="*/ 0 h 1838036"/>
              <a:gd name="connsiteX2" fmla="*/ 12192000 w 12192000"/>
              <a:gd name="connsiteY2" fmla="*/ 1838036 h 1838036"/>
              <a:gd name="connsiteX3" fmla="*/ 0 w 12192000"/>
              <a:gd name="connsiteY3" fmla="*/ 1838036 h 1838036"/>
              <a:gd name="connsiteX4" fmla="*/ 0 w 12192000"/>
              <a:gd name="connsiteY4" fmla="*/ 0 h 1838036"/>
              <a:gd name="connsiteX5" fmla="*/ 293287 w 12192000"/>
              <a:gd name="connsiteY5" fmla="*/ 255876 h 1838036"/>
              <a:gd name="connsiteX6" fmla="*/ 293287 w 12192000"/>
              <a:gd name="connsiteY6" fmla="*/ 1570181 h 1838036"/>
              <a:gd name="connsiteX7" fmla="*/ 438538 w 12192000"/>
              <a:gd name="connsiteY7" fmla="*/ 1570181 h 1838036"/>
              <a:gd name="connsiteX8" fmla="*/ 438538 w 12192000"/>
              <a:gd name="connsiteY8" fmla="*/ 255876 h 1838036"/>
              <a:gd name="connsiteX9" fmla="*/ 293287 w 12192000"/>
              <a:gd name="connsiteY9" fmla="*/ 255876 h 183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838036">
                <a:moveTo>
                  <a:pt x="0" y="0"/>
                </a:moveTo>
                <a:lnTo>
                  <a:pt x="12192000" y="0"/>
                </a:lnTo>
                <a:lnTo>
                  <a:pt x="12192000" y="1838036"/>
                </a:lnTo>
                <a:lnTo>
                  <a:pt x="0" y="1838036"/>
                </a:lnTo>
                <a:lnTo>
                  <a:pt x="0" y="0"/>
                </a:lnTo>
                <a:close/>
                <a:moveTo>
                  <a:pt x="293287" y="255876"/>
                </a:moveTo>
                <a:lnTo>
                  <a:pt x="293287" y="1570181"/>
                </a:lnTo>
                <a:lnTo>
                  <a:pt x="438538" y="1570181"/>
                </a:lnTo>
                <a:lnTo>
                  <a:pt x="438538" y="255876"/>
                </a:lnTo>
                <a:lnTo>
                  <a:pt x="293287" y="255876"/>
                </a:lnTo>
                <a:close/>
              </a:path>
            </a:pathLst>
          </a:cu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31825" y="4818640"/>
            <a:ext cx="10798188" cy="741362"/>
          </a:xfrm>
        </p:spPr>
        <p:txBody>
          <a:bodyPr anchor="b">
            <a:normAutofit/>
          </a:bodyPr>
          <a:lstStyle>
            <a:lvl1pPr>
              <a:defRPr sz="4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731825" y="5586990"/>
            <a:ext cx="10798188" cy="545955"/>
          </a:xfrm>
        </p:spPr>
        <p:txBody>
          <a:bodyPr>
            <a:no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Freeform 7"/>
          <p:cNvSpPr/>
          <p:nvPr userDrawn="1"/>
        </p:nvSpPr>
        <p:spPr>
          <a:xfrm>
            <a:off x="0" y="4562764"/>
            <a:ext cx="12192000" cy="1838036"/>
          </a:xfrm>
          <a:custGeom>
            <a:avLst/>
            <a:gdLst>
              <a:gd name="connsiteX0" fmla="*/ 0 w 12192000"/>
              <a:gd name="connsiteY0" fmla="*/ 0 h 1838036"/>
              <a:gd name="connsiteX1" fmla="*/ 12192000 w 12192000"/>
              <a:gd name="connsiteY1" fmla="*/ 0 h 1838036"/>
              <a:gd name="connsiteX2" fmla="*/ 12192000 w 12192000"/>
              <a:gd name="connsiteY2" fmla="*/ 1838036 h 1838036"/>
              <a:gd name="connsiteX3" fmla="*/ 0 w 12192000"/>
              <a:gd name="connsiteY3" fmla="*/ 1838036 h 1838036"/>
              <a:gd name="connsiteX4" fmla="*/ 0 w 12192000"/>
              <a:gd name="connsiteY4" fmla="*/ 0 h 1838036"/>
              <a:gd name="connsiteX5" fmla="*/ 293287 w 12192000"/>
              <a:gd name="connsiteY5" fmla="*/ 255876 h 1838036"/>
              <a:gd name="connsiteX6" fmla="*/ 293287 w 12192000"/>
              <a:gd name="connsiteY6" fmla="*/ 1570181 h 1838036"/>
              <a:gd name="connsiteX7" fmla="*/ 438538 w 12192000"/>
              <a:gd name="connsiteY7" fmla="*/ 1570181 h 1838036"/>
              <a:gd name="connsiteX8" fmla="*/ 438538 w 12192000"/>
              <a:gd name="connsiteY8" fmla="*/ 255876 h 1838036"/>
              <a:gd name="connsiteX9" fmla="*/ 293287 w 12192000"/>
              <a:gd name="connsiteY9" fmla="*/ 255876 h 183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838036">
                <a:moveTo>
                  <a:pt x="0" y="0"/>
                </a:moveTo>
                <a:lnTo>
                  <a:pt x="12192000" y="0"/>
                </a:lnTo>
                <a:lnTo>
                  <a:pt x="12192000" y="1838036"/>
                </a:lnTo>
                <a:lnTo>
                  <a:pt x="0" y="1838036"/>
                </a:lnTo>
                <a:lnTo>
                  <a:pt x="0" y="0"/>
                </a:lnTo>
                <a:close/>
                <a:moveTo>
                  <a:pt x="293287" y="255876"/>
                </a:moveTo>
                <a:lnTo>
                  <a:pt x="293287" y="1570181"/>
                </a:lnTo>
                <a:lnTo>
                  <a:pt x="438538" y="1570181"/>
                </a:lnTo>
                <a:lnTo>
                  <a:pt x="438538" y="255876"/>
                </a:lnTo>
                <a:lnTo>
                  <a:pt x="293287" y="255876"/>
                </a:lnTo>
                <a:close/>
              </a:path>
            </a:pathLst>
          </a:custGeom>
          <a:solidFill>
            <a:srgbClr val="D2642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31825" y="4818640"/>
            <a:ext cx="10798188" cy="741362"/>
          </a:xfrm>
        </p:spPr>
        <p:txBody>
          <a:bodyPr anchor="b">
            <a:normAutofit/>
          </a:bodyPr>
          <a:lstStyle>
            <a:lvl1pPr>
              <a:defRPr sz="4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731825" y="5586990"/>
            <a:ext cx="10798188" cy="545955"/>
          </a:xfrm>
        </p:spPr>
        <p:txBody>
          <a:bodyPr>
            <a:no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6172200" y="1825625"/>
            <a:ext cx="5181600" cy="435133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Slide Number Placeholder 6"/>
          <p:cNvSpPr>
            <a:spLocks noGrp="1"/>
          </p:cNvSpPr>
          <p:nvPr>
            <p:ph type="sldNum" sz="quarter" idx="12"/>
          </p:nvPr>
        </p:nvSpPr>
        <p:spPr/>
        <p:txBody>
          <a:bodyPr/>
          <a:lstStyle/>
          <a:p>
            <a:fld id="{E0C22FA3-EE12-2148-97BB-A3B11D28CCE9}" type="slidenum">
              <a:rPr lang="en-US" smtClean="0"/>
              <a:t>‹#›</a:t>
            </a:fld>
            <a:endParaRPr lang="en-US"/>
          </a:p>
        </p:txBody>
      </p:sp>
    </p:spTree>
    <p:extLst>
      <p:ext uri="{BB962C8B-B14F-4D97-AF65-F5344CB8AC3E}">
        <p14:creationId xmlns:p14="http://schemas.microsoft.com/office/powerpoint/2010/main" val="1179646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11022658" cy="1011248"/>
          </a:xfrm>
        </p:spPr>
        <p:txBody>
          <a:bodyPr/>
          <a:lstStyle/>
          <a:p>
            <a:r>
              <a:rPr lang="en-US" dirty="0"/>
              <a:t>Click to edit Master title style</a:t>
            </a:r>
          </a:p>
        </p:txBody>
      </p:sp>
      <p:sp>
        <p:nvSpPr>
          <p:cNvPr id="3" name="Content Placeholder 2"/>
          <p:cNvSpPr>
            <a:spLocks noGrp="1"/>
          </p:cNvSpPr>
          <p:nvPr>
            <p:ph idx="1"/>
          </p:nvPr>
        </p:nvSpPr>
        <p:spPr>
          <a:xfrm>
            <a:off x="685801" y="1695768"/>
            <a:ext cx="11022658" cy="4498909"/>
          </a:xfrm>
        </p:spPr>
        <p:txBody>
          <a:bodyPr/>
          <a:lstStyle>
            <a:lvl1pPr>
              <a:lnSpc>
                <a:spcPct val="110000"/>
              </a:lnSpc>
              <a:defRPr sz="2000"/>
            </a:lvl1pPr>
            <a:lvl2pPr>
              <a:lnSpc>
                <a:spcPct val="110000"/>
              </a:lnSpc>
              <a:defRPr/>
            </a:lvl2pPr>
            <a:lvl3pPr>
              <a:lnSpc>
                <a:spcPct val="110000"/>
              </a:lnSpc>
              <a:defRPr/>
            </a:lvl3pPr>
            <a:lvl4pPr>
              <a:lnSpc>
                <a:spcPct val="110000"/>
              </a:lnSpc>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E0C22FA3-EE12-2148-97BB-A3B11D28CCE9}" type="slidenum">
              <a:rPr lang="en-US" smtClean="0"/>
              <a:t>‹#›</a:t>
            </a:fld>
            <a:endParaRPr lang="en-US"/>
          </a:p>
        </p:txBody>
      </p:sp>
      <p:sp>
        <p:nvSpPr>
          <p:cNvPr id="5" name="Rectangle 4"/>
          <p:cNvSpPr/>
          <p:nvPr userDrawn="1"/>
        </p:nvSpPr>
        <p:spPr>
          <a:xfrm rot="5400000">
            <a:off x="4957" y="909443"/>
            <a:ext cx="1011248" cy="1067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0189693"/>
      </p:ext>
    </p:extLst>
  </p:cSld>
  <p:clrMapOvr>
    <a:masterClrMapping/>
  </p:clrMapOvr>
  <p:extLst mod="1">
    <p:ext uri="{DCECCB84-F9BA-43D5-87BE-67443E8EF086}">
      <p15:sldGuideLst xmlns:p15="http://schemas.microsoft.com/office/powerpoint/2012/main">
        <p15:guide id="1" orient="horz" pos="288" userDrawn="1">
          <p15:clr>
            <a:srgbClr val="FBAE40"/>
          </p15:clr>
        </p15:guide>
        <p15:guide id="2" pos="288" userDrawn="1">
          <p15:clr>
            <a:srgbClr val="FBAE40"/>
          </p15:clr>
        </p15:guide>
        <p15:guide id="3" pos="43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 y="0"/>
            <a:ext cx="12191999" cy="6858000"/>
          </a:xfrm>
          <a:prstGeom prst="rect">
            <a:avLst/>
          </a:prstGeom>
        </p:spPr>
      </p:pic>
      <p:sp>
        <p:nvSpPr>
          <p:cNvPr id="5" name="Slide Number Placeholder 4"/>
          <p:cNvSpPr>
            <a:spLocks noGrp="1"/>
          </p:cNvSpPr>
          <p:nvPr>
            <p:ph type="sldNum" sz="quarter" idx="12"/>
          </p:nvPr>
        </p:nvSpPr>
        <p:spPr/>
        <p:txBody>
          <a:bodyPr/>
          <a:lstStyle/>
          <a:p>
            <a:fld id="{E0C22FA3-EE12-2148-97BB-A3B11D28CCE9}" type="slidenum">
              <a:rPr lang="en-US" smtClean="0"/>
              <a:t>‹#›</a:t>
            </a:fld>
            <a:endParaRPr lang="en-US"/>
          </a:p>
        </p:txBody>
      </p:sp>
      <p:sp>
        <p:nvSpPr>
          <p:cNvPr id="7" name="Freeform 6"/>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143500 w 12192000"/>
              <a:gd name="connsiteY5" fmla="*/ 480823 h 6858000"/>
              <a:gd name="connsiteX6" fmla="*/ 5143500 w 12192000"/>
              <a:gd name="connsiteY6" fmla="*/ 6377177 h 6858000"/>
              <a:gd name="connsiteX7" fmla="*/ 11708459 w 12192000"/>
              <a:gd name="connsiteY7" fmla="*/ 6377177 h 6858000"/>
              <a:gd name="connsiteX8" fmla="*/ 11708459 w 12192000"/>
              <a:gd name="connsiteY8" fmla="*/ 480823 h 6858000"/>
              <a:gd name="connsiteX9" fmla="*/ 5143500 w 12192000"/>
              <a:gd name="connsiteY9" fmla="*/ 4808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143500" y="480823"/>
                </a:moveTo>
                <a:lnTo>
                  <a:pt x="5143500" y="6377177"/>
                </a:lnTo>
                <a:lnTo>
                  <a:pt x="11708459" y="6377177"/>
                </a:lnTo>
                <a:lnTo>
                  <a:pt x="11708459" y="480823"/>
                </a:lnTo>
                <a:lnTo>
                  <a:pt x="5143500" y="480823"/>
                </a:lnTo>
                <a:close/>
              </a:path>
            </a:pathLst>
          </a:custGeom>
          <a:solidFill>
            <a:schemeClr val="tx2">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9899" y="2438400"/>
            <a:ext cx="4212937" cy="2060414"/>
          </a:xfr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309360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C22FA3-EE12-2148-97BB-A3B11D28CCE9}" type="slidenum">
              <a:rPr lang="en-US" smtClean="0"/>
              <a:t>‹#›</a:t>
            </a:fld>
            <a:endParaRPr lang="en-US"/>
          </a:p>
        </p:txBody>
      </p:sp>
    </p:spTree>
    <p:extLst>
      <p:ext uri="{BB962C8B-B14F-4D97-AF65-F5344CB8AC3E}">
        <p14:creationId xmlns:p14="http://schemas.microsoft.com/office/powerpoint/2010/main" val="852676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C22FA3-EE12-2148-97BB-A3B11D28CCE9}" type="slidenum">
              <a:rPr lang="en-US" smtClean="0"/>
              <a:t>‹#›</a:t>
            </a:fld>
            <a:endParaRPr lang="en-US"/>
          </a:p>
        </p:txBody>
      </p:sp>
      <p:sp>
        <p:nvSpPr>
          <p:cNvPr id="2" name="Rectangle 1"/>
          <p:cNvSpPr/>
          <p:nvPr userDrawn="1"/>
        </p:nvSpPr>
        <p:spPr>
          <a:xfrm>
            <a:off x="0" y="6102036"/>
            <a:ext cx="12192000" cy="755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11022658" cy="691021"/>
          </a:xfrm>
        </p:spPr>
        <p:txBody>
          <a:bodyPr/>
          <a:lstStyle/>
          <a:p>
            <a:r>
              <a:rPr lang="en-US" dirty="0"/>
              <a:t>Click to edit Master title style</a:t>
            </a:r>
          </a:p>
        </p:txBody>
      </p:sp>
      <p:sp>
        <p:nvSpPr>
          <p:cNvPr id="3" name="Content Placeholder 2"/>
          <p:cNvSpPr>
            <a:spLocks noGrp="1"/>
          </p:cNvSpPr>
          <p:nvPr>
            <p:ph idx="1"/>
          </p:nvPr>
        </p:nvSpPr>
        <p:spPr>
          <a:xfrm>
            <a:off x="685800" y="1695768"/>
            <a:ext cx="11022658" cy="4498909"/>
          </a:xfrm>
        </p:spPr>
        <p:txBody>
          <a:bodyPr/>
          <a:lstStyle>
            <a:lvl1pPr>
              <a:lnSpc>
                <a:spcPct val="110000"/>
              </a:lnSpc>
              <a:defRPr sz="2000"/>
            </a:lvl1pPr>
            <a:lvl2pPr>
              <a:lnSpc>
                <a:spcPct val="110000"/>
              </a:lnSpc>
              <a:defRPr/>
            </a:lvl2pPr>
            <a:lvl3pPr>
              <a:lnSpc>
                <a:spcPct val="110000"/>
              </a:lnSpc>
              <a:defRPr/>
            </a:lvl3pPr>
            <a:lvl4pPr>
              <a:lnSpc>
                <a:spcPct val="110000"/>
              </a:lnSpc>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E0C22FA3-EE12-2148-97BB-A3B11D28CCE9}" type="slidenum">
              <a:rPr lang="en-US" smtClean="0"/>
              <a:t>‹#›</a:t>
            </a:fld>
            <a:endParaRPr lang="en-US"/>
          </a:p>
        </p:txBody>
      </p:sp>
      <p:sp>
        <p:nvSpPr>
          <p:cNvPr id="7" name="Text Placeholder 6"/>
          <p:cNvSpPr>
            <a:spLocks noGrp="1"/>
          </p:cNvSpPr>
          <p:nvPr>
            <p:ph type="body" sz="quarter" idx="13" hasCustomPrompt="1"/>
          </p:nvPr>
        </p:nvSpPr>
        <p:spPr>
          <a:xfrm>
            <a:off x="685800" y="1054020"/>
            <a:ext cx="11022012" cy="414427"/>
          </a:xfrm>
        </p:spPr>
        <p:txBody>
          <a:bodyPr>
            <a:noAutofit/>
          </a:bodyPr>
          <a:lstStyle>
            <a:lvl1pPr>
              <a:defRPr sz="2000">
                <a:solidFill>
                  <a:schemeClr val="bg2"/>
                </a:solidFill>
              </a:defRPr>
            </a:lvl1pPr>
          </a:lstStyle>
          <a:p>
            <a:pPr lvl="0"/>
            <a:r>
              <a:rPr lang="en-US" dirty="0"/>
              <a:t>CLICK TO EDIT MASTER TEXT STYLES</a:t>
            </a:r>
          </a:p>
        </p:txBody>
      </p:sp>
      <p:sp>
        <p:nvSpPr>
          <p:cNvPr id="8" name="Rectangle 7"/>
          <p:cNvSpPr/>
          <p:nvPr userDrawn="1"/>
        </p:nvSpPr>
        <p:spPr>
          <a:xfrm rot="5400000">
            <a:off x="4957" y="909443"/>
            <a:ext cx="1011248" cy="1067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extLst mod="1">
    <p:ext uri="{DCECCB84-F9BA-43D5-87BE-67443E8EF086}">
      <p15:sldGuideLst xmlns:p15="http://schemas.microsoft.com/office/powerpoint/2012/main">
        <p15:guide id="1" orient="horz" pos="288" userDrawn="1">
          <p15:clr>
            <a:srgbClr val="FBAE40"/>
          </p15:clr>
        </p15:guide>
        <p15:guide id="2" pos="288" userDrawn="1">
          <p15:clr>
            <a:srgbClr val="FBAE40"/>
          </p15:clr>
        </p15:guide>
        <p15:guide id="3" pos="43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11022658" cy="1011248"/>
          </a:xfrm>
        </p:spPr>
        <p:txBody>
          <a:bodyPr/>
          <a:lstStyle/>
          <a:p>
            <a:r>
              <a:rPr lang="en-US" dirty="0"/>
              <a:t>Click to edit Master title style</a:t>
            </a:r>
          </a:p>
        </p:txBody>
      </p:sp>
      <p:sp>
        <p:nvSpPr>
          <p:cNvPr id="3" name="Content Placeholder 2"/>
          <p:cNvSpPr>
            <a:spLocks noGrp="1"/>
          </p:cNvSpPr>
          <p:nvPr>
            <p:ph idx="1"/>
          </p:nvPr>
        </p:nvSpPr>
        <p:spPr>
          <a:xfrm>
            <a:off x="685801" y="1695768"/>
            <a:ext cx="11022658" cy="4498909"/>
          </a:xfrm>
        </p:spPr>
        <p:txBody>
          <a:bodyPr/>
          <a:lstStyle>
            <a:lvl1pPr>
              <a:lnSpc>
                <a:spcPct val="110000"/>
              </a:lnSpc>
              <a:defRPr sz="2000"/>
            </a:lvl1pPr>
            <a:lvl2pPr>
              <a:lnSpc>
                <a:spcPct val="110000"/>
              </a:lnSpc>
              <a:defRPr/>
            </a:lvl2pPr>
            <a:lvl3pPr>
              <a:lnSpc>
                <a:spcPct val="110000"/>
              </a:lnSpc>
              <a:defRPr/>
            </a:lvl3pPr>
            <a:lvl4pPr>
              <a:lnSpc>
                <a:spcPct val="110000"/>
              </a:lnSpc>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E0C22FA3-EE12-2148-97BB-A3B11D28CCE9}" type="slidenum">
              <a:rPr lang="en-US" smtClean="0"/>
              <a:t>‹#›</a:t>
            </a:fld>
            <a:endParaRPr lang="en-US"/>
          </a:p>
        </p:txBody>
      </p:sp>
      <p:sp>
        <p:nvSpPr>
          <p:cNvPr id="5" name="Rectangle 4"/>
          <p:cNvSpPr/>
          <p:nvPr userDrawn="1"/>
        </p:nvSpPr>
        <p:spPr>
          <a:xfrm rot="5400000">
            <a:off x="4957" y="909443"/>
            <a:ext cx="1011248" cy="106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cSld>
  <p:clrMapOvr>
    <a:masterClrMapping/>
  </p:clrMapOvr>
  <p:extLst mod="1">
    <p:ext uri="{DCECCB84-F9BA-43D5-87BE-67443E8EF086}">
      <p15:sldGuideLst xmlns:p15="http://schemas.microsoft.com/office/powerpoint/2012/main">
        <p15:guide id="1" orient="horz" pos="288" userDrawn="1">
          <p15:clr>
            <a:srgbClr val="FBAE40"/>
          </p15:clr>
        </p15:guide>
        <p15:guide id="2" pos="288">
          <p15:clr>
            <a:srgbClr val="FBAE40"/>
          </p15:clr>
        </p15:guide>
        <p15:guide id="3" pos="43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11022658" cy="691021"/>
          </a:xfrm>
        </p:spPr>
        <p:txBody>
          <a:bodyPr/>
          <a:lstStyle/>
          <a:p>
            <a:r>
              <a:rPr lang="en-US" dirty="0"/>
              <a:t>Click to edit Master title style</a:t>
            </a:r>
          </a:p>
        </p:txBody>
      </p:sp>
      <p:sp>
        <p:nvSpPr>
          <p:cNvPr id="3" name="Content Placeholder 2"/>
          <p:cNvSpPr>
            <a:spLocks noGrp="1"/>
          </p:cNvSpPr>
          <p:nvPr>
            <p:ph idx="1"/>
          </p:nvPr>
        </p:nvSpPr>
        <p:spPr>
          <a:xfrm>
            <a:off x="685800" y="1695768"/>
            <a:ext cx="11022658" cy="4498909"/>
          </a:xfrm>
        </p:spPr>
        <p:txBody>
          <a:bodyPr/>
          <a:lstStyle>
            <a:lvl1pPr>
              <a:lnSpc>
                <a:spcPct val="110000"/>
              </a:lnSpc>
              <a:defRPr sz="2000"/>
            </a:lvl1pPr>
            <a:lvl2pPr>
              <a:lnSpc>
                <a:spcPct val="110000"/>
              </a:lnSpc>
              <a:defRPr/>
            </a:lvl2pPr>
            <a:lvl3pPr>
              <a:lnSpc>
                <a:spcPct val="110000"/>
              </a:lnSpc>
              <a:defRPr/>
            </a:lvl3pPr>
            <a:lvl4pPr>
              <a:lnSpc>
                <a:spcPct val="110000"/>
              </a:lnSpc>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E0C22FA3-EE12-2148-97BB-A3B11D28CCE9}" type="slidenum">
              <a:rPr lang="en-US" smtClean="0"/>
              <a:t>‹#›</a:t>
            </a:fld>
            <a:endParaRPr lang="en-US"/>
          </a:p>
        </p:txBody>
      </p:sp>
      <p:sp>
        <p:nvSpPr>
          <p:cNvPr id="7" name="Text Placeholder 6"/>
          <p:cNvSpPr>
            <a:spLocks noGrp="1"/>
          </p:cNvSpPr>
          <p:nvPr>
            <p:ph type="body" sz="quarter" idx="13" hasCustomPrompt="1"/>
          </p:nvPr>
        </p:nvSpPr>
        <p:spPr>
          <a:xfrm>
            <a:off x="685800" y="1054020"/>
            <a:ext cx="11022012" cy="414427"/>
          </a:xfrm>
        </p:spPr>
        <p:txBody>
          <a:bodyPr>
            <a:noAutofit/>
          </a:bodyPr>
          <a:lstStyle>
            <a:lvl1pPr>
              <a:defRPr sz="2000">
                <a:solidFill>
                  <a:schemeClr val="bg2"/>
                </a:solidFill>
              </a:defRPr>
            </a:lvl1pPr>
          </a:lstStyle>
          <a:p>
            <a:pPr lvl="0"/>
            <a:r>
              <a:rPr lang="en-US" dirty="0"/>
              <a:t>CLICK TO EDIT MASTER TEXT STYLES</a:t>
            </a:r>
          </a:p>
        </p:txBody>
      </p:sp>
      <p:sp>
        <p:nvSpPr>
          <p:cNvPr id="8" name="Rectangle 7"/>
          <p:cNvSpPr/>
          <p:nvPr userDrawn="1"/>
        </p:nvSpPr>
        <p:spPr>
          <a:xfrm rot="5400000">
            <a:off x="4957" y="909443"/>
            <a:ext cx="1011248" cy="106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extLst mod="1">
    <p:ext uri="{DCECCB84-F9BA-43D5-87BE-67443E8EF086}">
      <p15:sldGuideLst xmlns:p15="http://schemas.microsoft.com/office/powerpoint/2012/main">
        <p15:guide id="1" orient="horz" pos="288" userDrawn="1">
          <p15:clr>
            <a:srgbClr val="FBAE40"/>
          </p15:clr>
        </p15:guide>
        <p15:guide id="2" pos="288">
          <p15:clr>
            <a:srgbClr val="FBAE40"/>
          </p15:clr>
        </p15:guide>
        <p15:guide id="3" pos="43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11022658" cy="1011248"/>
          </a:xfrm>
        </p:spPr>
        <p:txBody>
          <a:bodyPr/>
          <a:lstStyle/>
          <a:p>
            <a:r>
              <a:rPr lang="en-US" dirty="0"/>
              <a:t>Click to edit Master title style</a:t>
            </a:r>
          </a:p>
        </p:txBody>
      </p:sp>
      <p:sp>
        <p:nvSpPr>
          <p:cNvPr id="3" name="Content Placeholder 2"/>
          <p:cNvSpPr>
            <a:spLocks noGrp="1"/>
          </p:cNvSpPr>
          <p:nvPr>
            <p:ph idx="1"/>
          </p:nvPr>
        </p:nvSpPr>
        <p:spPr>
          <a:xfrm>
            <a:off x="685801" y="1695768"/>
            <a:ext cx="11022658" cy="4498909"/>
          </a:xfrm>
        </p:spPr>
        <p:txBody>
          <a:bodyPr/>
          <a:lstStyle>
            <a:lvl1pPr>
              <a:lnSpc>
                <a:spcPct val="110000"/>
              </a:lnSpc>
              <a:defRPr sz="2000"/>
            </a:lvl1pPr>
            <a:lvl2pPr>
              <a:lnSpc>
                <a:spcPct val="110000"/>
              </a:lnSpc>
              <a:defRPr/>
            </a:lvl2pPr>
            <a:lvl3pPr>
              <a:lnSpc>
                <a:spcPct val="110000"/>
              </a:lnSpc>
              <a:defRPr/>
            </a:lvl3pPr>
            <a:lvl4pPr>
              <a:lnSpc>
                <a:spcPct val="110000"/>
              </a:lnSpc>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E0C22FA3-EE12-2148-97BB-A3B11D28CCE9}" type="slidenum">
              <a:rPr lang="en-US" smtClean="0"/>
              <a:t>‹#›</a:t>
            </a:fld>
            <a:endParaRPr lang="en-US"/>
          </a:p>
        </p:txBody>
      </p:sp>
      <p:sp>
        <p:nvSpPr>
          <p:cNvPr id="5" name="Rectangle 4"/>
          <p:cNvSpPr/>
          <p:nvPr userDrawn="1"/>
        </p:nvSpPr>
        <p:spPr>
          <a:xfrm rot="5400000">
            <a:off x="4957" y="909443"/>
            <a:ext cx="1011248" cy="1067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cSld>
  <p:clrMapOvr>
    <a:masterClrMapping/>
  </p:clrMapOvr>
  <p:extLst mod="1">
    <p:ext uri="{DCECCB84-F9BA-43D5-87BE-67443E8EF086}">
      <p15:sldGuideLst xmlns:p15="http://schemas.microsoft.com/office/powerpoint/2012/main">
        <p15:guide id="1" orient="horz" pos="288" userDrawn="1">
          <p15:clr>
            <a:srgbClr val="FBAE40"/>
          </p15:clr>
        </p15:guide>
        <p15:guide id="2" pos="288">
          <p15:clr>
            <a:srgbClr val="FBAE40"/>
          </p15:clr>
        </p15:guide>
        <p15:guide id="3" pos="43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11022658" cy="691021"/>
          </a:xfrm>
        </p:spPr>
        <p:txBody>
          <a:bodyPr/>
          <a:lstStyle/>
          <a:p>
            <a:r>
              <a:rPr lang="en-US" dirty="0"/>
              <a:t>Click to edit Master title style</a:t>
            </a:r>
          </a:p>
        </p:txBody>
      </p:sp>
      <p:sp>
        <p:nvSpPr>
          <p:cNvPr id="3" name="Content Placeholder 2"/>
          <p:cNvSpPr>
            <a:spLocks noGrp="1"/>
          </p:cNvSpPr>
          <p:nvPr>
            <p:ph idx="1"/>
          </p:nvPr>
        </p:nvSpPr>
        <p:spPr>
          <a:xfrm>
            <a:off x="685800" y="1695768"/>
            <a:ext cx="11022658" cy="4498909"/>
          </a:xfrm>
        </p:spPr>
        <p:txBody>
          <a:bodyPr/>
          <a:lstStyle>
            <a:lvl1pPr>
              <a:lnSpc>
                <a:spcPct val="110000"/>
              </a:lnSpc>
              <a:defRPr sz="2000"/>
            </a:lvl1pPr>
            <a:lvl2pPr>
              <a:lnSpc>
                <a:spcPct val="110000"/>
              </a:lnSpc>
              <a:defRPr/>
            </a:lvl2pPr>
            <a:lvl3pPr>
              <a:lnSpc>
                <a:spcPct val="110000"/>
              </a:lnSpc>
              <a:defRPr/>
            </a:lvl3pPr>
            <a:lvl4pPr>
              <a:lnSpc>
                <a:spcPct val="110000"/>
              </a:lnSpc>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E0C22FA3-EE12-2148-97BB-A3B11D28CCE9}" type="slidenum">
              <a:rPr lang="en-US" smtClean="0"/>
              <a:t>‹#›</a:t>
            </a:fld>
            <a:endParaRPr lang="en-US"/>
          </a:p>
        </p:txBody>
      </p:sp>
      <p:sp>
        <p:nvSpPr>
          <p:cNvPr id="7" name="Text Placeholder 6"/>
          <p:cNvSpPr>
            <a:spLocks noGrp="1"/>
          </p:cNvSpPr>
          <p:nvPr>
            <p:ph type="body" sz="quarter" idx="13" hasCustomPrompt="1"/>
          </p:nvPr>
        </p:nvSpPr>
        <p:spPr>
          <a:xfrm>
            <a:off x="685800" y="1054020"/>
            <a:ext cx="11022012" cy="414427"/>
          </a:xfrm>
        </p:spPr>
        <p:txBody>
          <a:bodyPr>
            <a:noAutofit/>
          </a:bodyPr>
          <a:lstStyle>
            <a:lvl1pPr>
              <a:defRPr sz="2000">
                <a:solidFill>
                  <a:schemeClr val="bg2"/>
                </a:solidFill>
              </a:defRPr>
            </a:lvl1pPr>
          </a:lstStyle>
          <a:p>
            <a:pPr lvl="0"/>
            <a:r>
              <a:rPr lang="en-US" dirty="0"/>
              <a:t>CLICK TO EDIT MASTER TEXT STYLES</a:t>
            </a:r>
          </a:p>
        </p:txBody>
      </p:sp>
      <p:sp>
        <p:nvSpPr>
          <p:cNvPr id="8" name="Rectangle 7"/>
          <p:cNvSpPr/>
          <p:nvPr userDrawn="1"/>
        </p:nvSpPr>
        <p:spPr>
          <a:xfrm rot="5400000">
            <a:off x="4957" y="909443"/>
            <a:ext cx="1011248" cy="1067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extLst mod="1">
    <p:ext uri="{DCECCB84-F9BA-43D5-87BE-67443E8EF086}">
      <p15:sldGuideLst xmlns:p15="http://schemas.microsoft.com/office/powerpoint/2012/main">
        <p15:guide id="1" orient="horz" pos="288" userDrawn="1">
          <p15:clr>
            <a:srgbClr val="FBAE40"/>
          </p15:clr>
        </p15:guide>
        <p15:guide id="2" pos="288">
          <p15:clr>
            <a:srgbClr val="FBAE40"/>
          </p15:clr>
        </p15:guide>
        <p15:guide id="3" pos="43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11022658" cy="1011248"/>
          </a:xfrm>
        </p:spPr>
        <p:txBody>
          <a:bodyPr/>
          <a:lstStyle/>
          <a:p>
            <a:r>
              <a:rPr lang="en-US" dirty="0"/>
              <a:t>Click to edit Master title style</a:t>
            </a:r>
          </a:p>
        </p:txBody>
      </p:sp>
      <p:sp>
        <p:nvSpPr>
          <p:cNvPr id="3" name="Content Placeholder 2"/>
          <p:cNvSpPr>
            <a:spLocks noGrp="1"/>
          </p:cNvSpPr>
          <p:nvPr>
            <p:ph idx="1"/>
          </p:nvPr>
        </p:nvSpPr>
        <p:spPr>
          <a:xfrm>
            <a:off x="685801" y="1695768"/>
            <a:ext cx="11022658" cy="4498909"/>
          </a:xfrm>
        </p:spPr>
        <p:txBody>
          <a:bodyPr/>
          <a:lstStyle>
            <a:lvl1pPr>
              <a:lnSpc>
                <a:spcPct val="110000"/>
              </a:lnSpc>
              <a:defRPr sz="2000"/>
            </a:lvl1pPr>
            <a:lvl2pPr>
              <a:lnSpc>
                <a:spcPct val="110000"/>
              </a:lnSpc>
              <a:defRPr/>
            </a:lvl2pPr>
            <a:lvl3pPr>
              <a:lnSpc>
                <a:spcPct val="110000"/>
              </a:lnSpc>
              <a:defRPr/>
            </a:lvl3pPr>
            <a:lvl4pPr>
              <a:lnSpc>
                <a:spcPct val="110000"/>
              </a:lnSpc>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E0C22FA3-EE12-2148-97BB-A3B11D28CCE9}" type="slidenum">
              <a:rPr lang="en-US" smtClean="0"/>
              <a:t>‹#›</a:t>
            </a:fld>
            <a:endParaRPr lang="en-US"/>
          </a:p>
        </p:txBody>
      </p:sp>
      <p:sp>
        <p:nvSpPr>
          <p:cNvPr id="5" name="Rectangle 4"/>
          <p:cNvSpPr/>
          <p:nvPr userDrawn="1"/>
        </p:nvSpPr>
        <p:spPr>
          <a:xfrm rot="5400000">
            <a:off x="4957" y="909443"/>
            <a:ext cx="1011248" cy="1067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cSld>
  <p:clrMapOvr>
    <a:masterClrMapping/>
  </p:clrMapOvr>
  <p:extLst mod="1">
    <p:ext uri="{DCECCB84-F9BA-43D5-87BE-67443E8EF086}">
      <p15:sldGuideLst xmlns:p15="http://schemas.microsoft.com/office/powerpoint/2012/main">
        <p15:guide id="1" orient="horz" pos="288" userDrawn="1">
          <p15:clr>
            <a:srgbClr val="FBAE40"/>
          </p15:clr>
        </p15:guide>
        <p15:guide id="2" pos="288">
          <p15:clr>
            <a:srgbClr val="FBAE40"/>
          </p15:clr>
        </p15:guide>
        <p15:guide id="3" pos="43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11022658" cy="691021"/>
          </a:xfrm>
        </p:spPr>
        <p:txBody>
          <a:bodyPr/>
          <a:lstStyle/>
          <a:p>
            <a:r>
              <a:rPr lang="en-US" dirty="0"/>
              <a:t>Click to edit Master title style</a:t>
            </a:r>
          </a:p>
        </p:txBody>
      </p:sp>
      <p:sp>
        <p:nvSpPr>
          <p:cNvPr id="3" name="Content Placeholder 2"/>
          <p:cNvSpPr>
            <a:spLocks noGrp="1"/>
          </p:cNvSpPr>
          <p:nvPr>
            <p:ph idx="1"/>
          </p:nvPr>
        </p:nvSpPr>
        <p:spPr>
          <a:xfrm>
            <a:off x="685800" y="1695768"/>
            <a:ext cx="11022658" cy="4498909"/>
          </a:xfrm>
        </p:spPr>
        <p:txBody>
          <a:bodyPr/>
          <a:lstStyle>
            <a:lvl1pPr>
              <a:lnSpc>
                <a:spcPct val="110000"/>
              </a:lnSpc>
              <a:defRPr sz="2000"/>
            </a:lvl1pPr>
            <a:lvl2pPr>
              <a:lnSpc>
                <a:spcPct val="110000"/>
              </a:lnSpc>
              <a:defRPr/>
            </a:lvl2pPr>
            <a:lvl3pPr>
              <a:lnSpc>
                <a:spcPct val="110000"/>
              </a:lnSpc>
              <a:defRPr/>
            </a:lvl3pPr>
            <a:lvl4pPr>
              <a:lnSpc>
                <a:spcPct val="110000"/>
              </a:lnSpc>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E0C22FA3-EE12-2148-97BB-A3B11D28CCE9}" type="slidenum">
              <a:rPr lang="en-US" smtClean="0"/>
              <a:t>‹#›</a:t>
            </a:fld>
            <a:endParaRPr lang="en-US"/>
          </a:p>
        </p:txBody>
      </p:sp>
      <p:sp>
        <p:nvSpPr>
          <p:cNvPr id="7" name="Text Placeholder 6"/>
          <p:cNvSpPr>
            <a:spLocks noGrp="1"/>
          </p:cNvSpPr>
          <p:nvPr>
            <p:ph type="body" sz="quarter" idx="13" hasCustomPrompt="1"/>
          </p:nvPr>
        </p:nvSpPr>
        <p:spPr>
          <a:xfrm>
            <a:off x="685800" y="1054020"/>
            <a:ext cx="11022012" cy="414427"/>
          </a:xfrm>
        </p:spPr>
        <p:txBody>
          <a:bodyPr>
            <a:noAutofit/>
          </a:bodyPr>
          <a:lstStyle>
            <a:lvl1pPr>
              <a:defRPr sz="2000">
                <a:solidFill>
                  <a:schemeClr val="bg2"/>
                </a:solidFill>
              </a:defRPr>
            </a:lvl1pPr>
          </a:lstStyle>
          <a:p>
            <a:pPr lvl="0"/>
            <a:r>
              <a:rPr lang="en-US" dirty="0"/>
              <a:t>CLICK TO EDIT MASTER TEXT STYLES</a:t>
            </a:r>
          </a:p>
        </p:txBody>
      </p:sp>
      <p:sp>
        <p:nvSpPr>
          <p:cNvPr id="8" name="Rectangle 7"/>
          <p:cNvSpPr/>
          <p:nvPr userDrawn="1"/>
        </p:nvSpPr>
        <p:spPr>
          <a:xfrm rot="5400000">
            <a:off x="4957" y="909443"/>
            <a:ext cx="1011248" cy="1067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extLst mod="1">
    <p:ext uri="{DCECCB84-F9BA-43D5-87BE-67443E8EF086}">
      <p15:sldGuideLst xmlns:p15="http://schemas.microsoft.com/office/powerpoint/2012/main">
        <p15:guide id="1" orient="horz" pos="288" userDrawn="1">
          <p15:clr>
            <a:srgbClr val="FBAE40"/>
          </p15:clr>
        </p15:guide>
        <p15:guide id="2" pos="288">
          <p15:clr>
            <a:srgbClr val="FBAE40"/>
          </p15:clr>
        </p15:guide>
        <p15:guide id="3" pos="43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2312894" y="6438450"/>
            <a:ext cx="9395566" cy="23083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69899" y="440748"/>
            <a:ext cx="11238560" cy="101124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69899" y="1695768"/>
            <a:ext cx="11238560" cy="44989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11336424" y="6438450"/>
            <a:ext cx="372035" cy="230832"/>
          </a:xfrm>
          <a:prstGeom prst="rect">
            <a:avLst/>
          </a:prstGeom>
          <a:noFill/>
          <a:ln>
            <a:noFill/>
          </a:ln>
        </p:spPr>
        <p:txBody>
          <a:bodyPr vert="horz" lIns="91440" tIns="45720" rIns="91440" bIns="45720" rtlCol="0" anchor="ctr"/>
          <a:lstStyle>
            <a:lvl1pPr algn="ctr">
              <a:defRPr sz="900">
                <a:solidFill>
                  <a:schemeClr val="tx1">
                    <a:lumMod val="50000"/>
                    <a:lumOff val="50000"/>
                  </a:schemeClr>
                </a:solidFill>
                <a:latin typeface="+mn-lt"/>
                <a:ea typeface="Gotham Book" charset="0"/>
                <a:cs typeface="Gotham Book" charset="0"/>
              </a:defRPr>
            </a:lvl1pPr>
          </a:lstStyle>
          <a:p>
            <a:fld id="{E0C22FA3-EE12-2148-97BB-A3B11D28CCE9}" type="slidenum">
              <a:rPr lang="en-US" smtClean="0"/>
              <a:pPr/>
              <a:t>‹#›</a:t>
            </a:fld>
            <a:endParaRPr lang="en-US" dirty="0"/>
          </a:p>
        </p:txBody>
      </p:sp>
      <p:sp>
        <p:nvSpPr>
          <p:cNvPr id="16" name="TextBox 15"/>
          <p:cNvSpPr txBox="1"/>
          <p:nvPr userDrawn="1"/>
        </p:nvSpPr>
        <p:spPr>
          <a:xfrm>
            <a:off x="5558121" y="6438449"/>
            <a:ext cx="5885883" cy="230832"/>
          </a:xfrm>
          <a:prstGeom prst="rect">
            <a:avLst/>
          </a:prstGeom>
          <a:noFill/>
        </p:spPr>
        <p:txBody>
          <a:bodyPr wrap="square" l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lumMod val="50000"/>
                    <a:lumOff val="50000"/>
                  </a:schemeClr>
                </a:solidFill>
                <a:effectLst/>
                <a:latin typeface="+mn-lt"/>
                <a:ea typeface="Gotham Book" charset="0"/>
                <a:cs typeface="Gotham Book" charset="0"/>
              </a:rPr>
              <a:t>All content in this document © 2018 The Center for Generational Kinetics, LLC. All rights reserved. Confidential.   |</a:t>
            </a:r>
          </a:p>
        </p:txBody>
      </p:sp>
      <p:pic>
        <p:nvPicPr>
          <p:cNvPr id="4" name="Picture 3"/>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469898" y="6438449"/>
            <a:ext cx="1732412" cy="230832"/>
          </a:xfrm>
          <a:prstGeom prst="rect">
            <a:avLst/>
          </a:prstGeom>
        </p:spPr>
      </p:pic>
    </p:spTree>
    <p:extLst>
      <p:ext uri="{BB962C8B-B14F-4D97-AF65-F5344CB8AC3E}">
        <p14:creationId xmlns:p14="http://schemas.microsoft.com/office/powerpoint/2010/main" val="1766795950"/>
      </p:ext>
    </p:extLst>
  </p:cSld>
  <p:clrMap bg1="lt1" tx1="dk1" bg2="lt2" tx2="dk2" accent1="accent1" accent2="accent2" accent3="accent3" accent4="accent4" accent5="accent5" accent6="accent6" hlink="hlink" folHlink="folHlink"/>
  <p:sldLayoutIdLst>
    <p:sldLayoutId id="2147483675" r:id="rId1"/>
    <p:sldLayoutId id="2147483650" r:id="rId2"/>
    <p:sldLayoutId id="2147483656" r:id="rId3"/>
    <p:sldLayoutId id="2147483657" r:id="rId4"/>
    <p:sldLayoutId id="2147483663" r:id="rId5"/>
    <p:sldLayoutId id="2147483668" r:id="rId6"/>
    <p:sldLayoutId id="2147483669" r:id="rId7"/>
    <p:sldLayoutId id="2147483660" r:id="rId8"/>
    <p:sldLayoutId id="2147483665" r:id="rId9"/>
    <p:sldLayoutId id="2147483673" r:id="rId10"/>
    <p:sldLayoutId id="2147483672" r:id="rId11"/>
    <p:sldLayoutId id="2147483662" r:id="rId12"/>
    <p:sldLayoutId id="2147483664" r:id="rId13"/>
    <p:sldLayoutId id="2147483651" r:id="rId14"/>
    <p:sldLayoutId id="2147483666" r:id="rId15"/>
    <p:sldLayoutId id="2147483667" r:id="rId16"/>
    <p:sldLayoutId id="2147483670" r:id="rId17"/>
    <p:sldLayoutId id="2147483671" r:id="rId18"/>
    <p:sldLayoutId id="2147483652" r:id="rId19"/>
    <p:sldLayoutId id="2147483654" r:id="rId20"/>
    <p:sldLayoutId id="2147483655" r:id="rId21"/>
    <p:sldLayoutId id="2147483674" r:id="rId22"/>
  </p:sldLayoutIdLst>
  <p:hf hdr="0" ftr="0" dt="0"/>
  <p:txStyles>
    <p:titleStyle>
      <a:lvl1pPr algn="l" defTabSz="914400" rtl="0" eaLnBrk="1" latinLnBrk="0" hangingPunct="1">
        <a:lnSpc>
          <a:spcPct val="90000"/>
        </a:lnSpc>
        <a:spcBef>
          <a:spcPct val="0"/>
        </a:spcBef>
        <a:buNone/>
        <a:defRPr sz="3200" b="1" i="0" kern="1200">
          <a:solidFill>
            <a:schemeClr val="tx2"/>
          </a:solidFill>
          <a:latin typeface="Arial" charset="0"/>
          <a:ea typeface="Arial" charset="0"/>
          <a:cs typeface="Arial" charset="0"/>
        </a:defRPr>
      </a:lvl1pPr>
    </p:titleStyle>
    <p:bodyStyle>
      <a:lvl1pPr marL="0" indent="0" algn="l" defTabSz="914400" rtl="0" eaLnBrk="1" latinLnBrk="0" hangingPunct="1">
        <a:lnSpc>
          <a:spcPct val="110000"/>
        </a:lnSpc>
        <a:spcBef>
          <a:spcPts val="1000"/>
        </a:spcBef>
        <a:spcAft>
          <a:spcPts val="600"/>
        </a:spcAft>
        <a:buFont typeface="Arial"/>
        <a:buNone/>
        <a:defRPr sz="24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8" Type="http://schemas.openxmlformats.org/officeDocument/2006/relationships/hyperlink" Target="http://www.alexparis.com/employment.htm" TargetMode="External"/><Relationship Id="rId3" Type="http://schemas.openxmlformats.org/officeDocument/2006/relationships/hyperlink" Target="http://www.infrasourceus.com/careers" TargetMode="External"/><Relationship Id="rId7" Type="http://schemas.openxmlformats.org/officeDocument/2006/relationships/hyperlink" Target="http://gabes.com/careers" TargetMode="External"/><Relationship Id="rId2" Type="http://schemas.openxmlformats.org/officeDocument/2006/relationships/hyperlink" Target="https://www.millerpipeline.com/careers/" TargetMode="External"/><Relationship Id="rId1" Type="http://schemas.openxmlformats.org/officeDocument/2006/relationships/slideLayout" Target="../slideLayouts/slideLayout2.xml"/><Relationship Id="rId6" Type="http://schemas.openxmlformats.org/officeDocument/2006/relationships/hyperlink" Target="http://q3contracting.com/employment/postings" TargetMode="External"/><Relationship Id="rId5" Type="http://schemas.openxmlformats.org/officeDocument/2006/relationships/hyperlink" Target="http://www.ellingsoncompanies.com/careers/" TargetMode="External"/><Relationship Id="rId10" Type="http://schemas.openxmlformats.org/officeDocument/2006/relationships/image" Target="../media/image38.png"/><Relationship Id="rId4" Type="http://schemas.openxmlformats.org/officeDocument/2006/relationships/hyperlink" Target="https://jobs.nextcenturi.com/NPL/go/NPL-JOBS/3558600/" TargetMode="External"/><Relationship Id="rId9"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hyperlink" Target="https://www.facebook.com/ellingsoncompanies/" TargetMode="External"/><Relationship Id="rId3" Type="http://schemas.openxmlformats.org/officeDocument/2006/relationships/hyperlink" Target="https://www.facebook.com/Miller-Pipeline-124303277588602/" TargetMode="External"/><Relationship Id="rId7" Type="http://schemas.openxmlformats.org/officeDocument/2006/relationships/hyperlink" Target="https://www.linkedin.com/company/the-hallen-construction-co-inc/" TargetMode="External"/><Relationship Id="rId12" Type="http://schemas.openxmlformats.org/officeDocument/2006/relationships/hyperlink" Target="https://www.facebook.com/pages/Alex-E-Paris-Contracting/157484857619318" TargetMode="External"/><Relationship Id="rId2" Type="http://schemas.openxmlformats.org/officeDocument/2006/relationships/hyperlink" Target="https://www.linkedin.com/company/miller-pipeline/" TargetMode="External"/><Relationship Id="rId1" Type="http://schemas.openxmlformats.org/officeDocument/2006/relationships/slideLayout" Target="../slideLayouts/slideLayout6.xml"/><Relationship Id="rId6" Type="http://schemas.openxmlformats.org/officeDocument/2006/relationships/hyperlink" Target="https://www.linkedin.com/company/npl-construction-co-/" TargetMode="External"/><Relationship Id="rId11" Type="http://schemas.openxmlformats.org/officeDocument/2006/relationships/hyperlink" Target="https://www.linkedin.com/company/gabe's-construction-co-inc-/" TargetMode="External"/><Relationship Id="rId5" Type="http://schemas.openxmlformats.org/officeDocument/2006/relationships/hyperlink" Target="https://www.facebook.com/NPL-Construction-Co-980262232085713/" TargetMode="External"/><Relationship Id="rId10" Type="http://schemas.openxmlformats.org/officeDocument/2006/relationships/hyperlink" Target="https://www.facebook.com/Gabes-Construction-Co-Inc-202107646492046/" TargetMode="External"/><Relationship Id="rId4" Type="http://schemas.openxmlformats.org/officeDocument/2006/relationships/hyperlink" Target="https://www.linkedin.com/company/infrasource/" TargetMode="External"/><Relationship Id="rId9" Type="http://schemas.openxmlformats.org/officeDocument/2006/relationships/hyperlink" Target="https://www.linkedin.com/company/ellingson-companies/"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hyperlink" Target="http://q3contracting.com/" TargetMode="External"/><Relationship Id="rId3" Type="http://schemas.openxmlformats.org/officeDocument/2006/relationships/hyperlink" Target="https://www.millerpipeline.com/" TargetMode="External"/><Relationship Id="rId7" Type="http://schemas.openxmlformats.org/officeDocument/2006/relationships/hyperlink" Target="http://www.ellingsoncompanies.com/our-services/trenchless-solutions/" TargetMode="External"/><Relationship Id="rId12"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8.xml"/><Relationship Id="rId6" Type="http://schemas.openxmlformats.org/officeDocument/2006/relationships/hyperlink" Target="http://www.hallenconstruction.net/pages/index.php" TargetMode="External"/><Relationship Id="rId11" Type="http://schemas.openxmlformats.org/officeDocument/2006/relationships/image" Target="../media/image21.png"/><Relationship Id="rId5" Type="http://schemas.openxmlformats.org/officeDocument/2006/relationships/hyperlink" Target="https://gonpl.com/" TargetMode="External"/><Relationship Id="rId10" Type="http://schemas.openxmlformats.org/officeDocument/2006/relationships/hyperlink" Target="http://www.alexparis.com/default.htm" TargetMode="External"/><Relationship Id="rId4" Type="http://schemas.openxmlformats.org/officeDocument/2006/relationships/hyperlink" Target="http://www.infrasourceus.com/" TargetMode="External"/><Relationship Id="rId9" Type="http://schemas.openxmlformats.org/officeDocument/2006/relationships/hyperlink" Target="http://gabes.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8771" y="2644589"/>
            <a:ext cx="4916812" cy="1764672"/>
          </a:xfrm>
        </p:spPr>
        <p:txBody>
          <a:bodyPr lIns="0" tIns="0" rIns="0" bIns="0">
            <a:noAutofit/>
          </a:bodyPr>
          <a:lstStyle/>
          <a:p>
            <a:r>
              <a:rPr lang="en-US" sz="2800" dirty="0">
                <a:solidFill>
                  <a:schemeClr val="bg2"/>
                </a:solidFill>
              </a:rPr>
              <a:t>5-STEP </a:t>
            </a:r>
            <a:br>
              <a:rPr lang="en-US" sz="2800" dirty="0">
                <a:solidFill>
                  <a:schemeClr val="bg2"/>
                </a:solidFill>
              </a:rPr>
            </a:br>
            <a:r>
              <a:rPr lang="en-US" dirty="0"/>
              <a:t>GEN Z AND MILLENNIAL DIGITAL BRANDING BREAKTHROUGH REVIEW</a:t>
            </a:r>
            <a:endParaRPr lang="en-US" sz="2800" dirty="0">
              <a:solidFill>
                <a:schemeClr val="bg2"/>
              </a:solidFill>
            </a:endParaRPr>
          </a:p>
        </p:txBody>
      </p:sp>
      <p:sp>
        <p:nvSpPr>
          <p:cNvPr id="3" name="Subtitle 2"/>
          <p:cNvSpPr>
            <a:spLocks noGrp="1"/>
          </p:cNvSpPr>
          <p:nvPr>
            <p:ph type="subTitle" idx="1"/>
          </p:nvPr>
        </p:nvSpPr>
        <p:spPr>
          <a:xfrm>
            <a:off x="678771" y="4259135"/>
            <a:ext cx="5592936" cy="652105"/>
          </a:xfrm>
        </p:spPr>
        <p:txBody>
          <a:bodyPr lIns="0" tIns="0" rIns="0" bIns="0" anchor="b">
            <a:noAutofit/>
          </a:bodyPr>
          <a:lstStyle/>
          <a:p>
            <a:r>
              <a:rPr lang="en-US" sz="2000" b="1" dirty="0">
                <a:solidFill>
                  <a:schemeClr val="tx2"/>
                </a:solidFill>
              </a:rPr>
              <a:t>OF </a:t>
            </a:r>
            <a:r>
              <a:rPr lang="en-US" sz="2000" dirty="0"/>
              <a:t>SELECTED DCA MEMBERS’ WEBSITES AND JOB SEEKER / APPLICANT PATHWAYS</a:t>
            </a:r>
          </a:p>
        </p:txBody>
      </p:sp>
      <p:sp>
        <p:nvSpPr>
          <p:cNvPr id="7" name="TextBox 6"/>
          <p:cNvSpPr txBox="1"/>
          <p:nvPr/>
        </p:nvSpPr>
        <p:spPr>
          <a:xfrm>
            <a:off x="170481" y="108488"/>
            <a:ext cx="1410346" cy="276999"/>
          </a:xfrm>
          <a:prstGeom prst="rect">
            <a:avLst/>
          </a:prstGeom>
          <a:noFill/>
        </p:spPr>
        <p:txBody>
          <a:bodyPr wrap="square" rtlCol="0">
            <a:spAutoFit/>
          </a:bodyPr>
          <a:lstStyle/>
          <a:p>
            <a:r>
              <a:rPr lang="en-US" sz="1200" dirty="0">
                <a:solidFill>
                  <a:schemeClr val="tx1">
                    <a:lumMod val="50000"/>
                    <a:lumOff val="50000"/>
                  </a:schemeClr>
                </a:solidFill>
                <a:ea typeface="Gotham Book" charset="0"/>
                <a:cs typeface="Gotham Book" charset="0"/>
              </a:rPr>
              <a:t>MAY 2018</a:t>
            </a:r>
          </a:p>
        </p:txBody>
      </p:sp>
      <p:sp>
        <p:nvSpPr>
          <p:cNvPr id="10" name="Rectangle 9"/>
          <p:cNvSpPr/>
          <p:nvPr/>
        </p:nvSpPr>
        <p:spPr>
          <a:xfrm rot="5400000">
            <a:off x="-987561" y="3488512"/>
            <a:ext cx="2743200" cy="137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5371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5"/>
          <p:cNvSpPr>
            <a:spLocks noGrp="1"/>
          </p:cNvSpPr>
          <p:nvPr>
            <p:ph type="title"/>
          </p:nvPr>
        </p:nvSpPr>
        <p:spPr/>
        <p:txBody>
          <a:bodyPr>
            <a:normAutofit/>
          </a:bodyPr>
          <a:lstStyle/>
          <a:p>
            <a:r>
              <a:rPr lang="en-US" dirty="0"/>
              <a:t>WHAT ARE WEBSITE BEST PRACTICES</a:t>
            </a:r>
          </a:p>
        </p:txBody>
      </p:sp>
      <p:sp>
        <p:nvSpPr>
          <p:cNvPr id="6" name="Text Placeholder 5"/>
          <p:cNvSpPr>
            <a:spLocks noGrp="1"/>
          </p:cNvSpPr>
          <p:nvPr>
            <p:ph type="body" sz="quarter" idx="13"/>
          </p:nvPr>
        </p:nvSpPr>
        <p:spPr/>
        <p:txBody>
          <a:bodyPr/>
          <a:lstStyle/>
          <a:p>
            <a:r>
              <a:rPr lang="en-US" dirty="0"/>
              <a:t>FOR GEN Z AND MILLENNIALS?</a:t>
            </a:r>
          </a:p>
        </p:txBody>
      </p:sp>
      <p:sp>
        <p:nvSpPr>
          <p:cNvPr id="24" name="Oval 23"/>
          <p:cNvSpPr/>
          <p:nvPr/>
        </p:nvSpPr>
        <p:spPr>
          <a:xfrm>
            <a:off x="10622707" y="467916"/>
            <a:ext cx="1085428" cy="10854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0836997" y="774972"/>
            <a:ext cx="725959" cy="529357"/>
          </a:xfrm>
          <a:prstGeom prst="rect">
            <a:avLst/>
          </a:prstGeom>
        </p:spPr>
      </p:pic>
      <p:grpSp>
        <p:nvGrpSpPr>
          <p:cNvPr id="8" name="Group 7"/>
          <p:cNvGrpSpPr/>
          <p:nvPr/>
        </p:nvGrpSpPr>
        <p:grpSpPr>
          <a:xfrm>
            <a:off x="1102578" y="2123785"/>
            <a:ext cx="5190764" cy="3897566"/>
            <a:chOff x="1102578" y="2698883"/>
            <a:chExt cx="5190764" cy="3389054"/>
          </a:xfrm>
        </p:grpSpPr>
        <p:cxnSp>
          <p:nvCxnSpPr>
            <p:cNvPr id="9" name="Straight Connector 8"/>
            <p:cNvCxnSpPr/>
            <p:nvPr/>
          </p:nvCxnSpPr>
          <p:spPr>
            <a:xfrm flipV="1">
              <a:off x="6293342" y="2782231"/>
              <a:ext cx="0" cy="2547619"/>
            </a:xfrm>
            <a:prstGeom prst="line">
              <a:avLst/>
            </a:prstGeom>
            <a:ln w="762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Left Bracket 9"/>
            <p:cNvSpPr/>
            <p:nvPr/>
          </p:nvSpPr>
          <p:spPr>
            <a:xfrm rot="5400000" flipV="1">
              <a:off x="5912011" y="2400899"/>
              <a:ext cx="83347" cy="679315"/>
            </a:xfrm>
            <a:prstGeom prst="leftBracket">
              <a:avLst>
                <a:gd name="adj" fmla="val 102144"/>
              </a:avLst>
            </a:prstGeom>
            <a:ln w="762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t>     </a:t>
              </a:r>
            </a:p>
          </p:txBody>
        </p:sp>
        <p:cxnSp>
          <p:nvCxnSpPr>
            <p:cNvPr id="11" name="Straight Connector 10"/>
            <p:cNvCxnSpPr>
              <a:stCxn id="12" idx="0"/>
            </p:cNvCxnSpPr>
            <p:nvPr/>
          </p:nvCxnSpPr>
          <p:spPr>
            <a:xfrm flipH="1" flipV="1">
              <a:off x="1102578" y="2945619"/>
              <a:ext cx="1" cy="3021318"/>
            </a:xfrm>
            <a:prstGeom prst="line">
              <a:avLst/>
            </a:prstGeom>
            <a:ln w="762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 name="Left Bracket 11"/>
            <p:cNvSpPr/>
            <p:nvPr/>
          </p:nvSpPr>
          <p:spPr>
            <a:xfrm rot="16200000">
              <a:off x="3297956" y="3771560"/>
              <a:ext cx="121000" cy="4511754"/>
            </a:xfrm>
            <a:prstGeom prst="leftBracket">
              <a:avLst>
                <a:gd name="adj" fmla="val 102144"/>
              </a:avLst>
            </a:prstGeom>
            <a:ln w="762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t>   </a:t>
              </a:r>
            </a:p>
          </p:txBody>
        </p:sp>
        <p:cxnSp>
          <p:nvCxnSpPr>
            <p:cNvPr id="13" name="Straight Connector 12"/>
            <p:cNvCxnSpPr>
              <a:stCxn id="12" idx="2"/>
            </p:cNvCxnSpPr>
            <p:nvPr/>
          </p:nvCxnSpPr>
          <p:spPr>
            <a:xfrm flipH="1" flipV="1">
              <a:off x="5614332" y="2782229"/>
              <a:ext cx="1" cy="3184708"/>
            </a:xfrm>
            <a:prstGeom prst="line">
              <a:avLst/>
            </a:prstGeom>
            <a:ln w="762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14" name="Rounded Rectangle 13"/>
          <p:cNvSpPr/>
          <p:nvPr/>
        </p:nvSpPr>
        <p:spPr>
          <a:xfrm>
            <a:off x="5885621" y="4758357"/>
            <a:ext cx="828812" cy="596266"/>
          </a:xfrm>
          <a:prstGeom prst="roundRect">
            <a:avLst>
              <a:gd name="adj" fmla="val 10761"/>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885621" y="4746866"/>
            <a:ext cx="828812" cy="584775"/>
          </a:xfrm>
          <a:prstGeom prst="rect">
            <a:avLst/>
          </a:prstGeom>
          <a:noFill/>
        </p:spPr>
        <p:txBody>
          <a:bodyPr wrap="square" rtlCol="0">
            <a:spAutoFit/>
          </a:bodyPr>
          <a:lstStyle/>
          <a:p>
            <a:pPr algn="ctr"/>
            <a:r>
              <a:rPr lang="en-US" sz="3200" b="1" dirty="0">
                <a:solidFill>
                  <a:schemeClr val="bg1"/>
                </a:solidFill>
              </a:rPr>
              <a:t>06</a:t>
            </a:r>
          </a:p>
        </p:txBody>
      </p:sp>
      <p:sp>
        <p:nvSpPr>
          <p:cNvPr id="16" name="Rounded Rectangle 15"/>
          <p:cNvSpPr/>
          <p:nvPr/>
        </p:nvSpPr>
        <p:spPr>
          <a:xfrm>
            <a:off x="5885621" y="3559642"/>
            <a:ext cx="828812" cy="596266"/>
          </a:xfrm>
          <a:prstGeom prst="roundRect">
            <a:avLst>
              <a:gd name="adj" fmla="val 10761"/>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885621" y="3559642"/>
            <a:ext cx="828812" cy="584775"/>
          </a:xfrm>
          <a:prstGeom prst="rect">
            <a:avLst/>
          </a:prstGeom>
          <a:noFill/>
        </p:spPr>
        <p:txBody>
          <a:bodyPr wrap="square" rtlCol="0">
            <a:spAutoFit/>
          </a:bodyPr>
          <a:lstStyle/>
          <a:p>
            <a:pPr algn="ctr"/>
            <a:r>
              <a:rPr lang="en-US" sz="3200" b="1" dirty="0">
                <a:solidFill>
                  <a:schemeClr val="bg1"/>
                </a:solidFill>
              </a:rPr>
              <a:t>05</a:t>
            </a:r>
          </a:p>
        </p:txBody>
      </p:sp>
      <p:sp>
        <p:nvSpPr>
          <p:cNvPr id="18" name="Rounded Rectangle 17"/>
          <p:cNvSpPr/>
          <p:nvPr/>
        </p:nvSpPr>
        <p:spPr>
          <a:xfrm>
            <a:off x="685802" y="3493196"/>
            <a:ext cx="828812" cy="596266"/>
          </a:xfrm>
          <a:prstGeom prst="roundRect">
            <a:avLst>
              <a:gd name="adj" fmla="val 10761"/>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85802" y="3493196"/>
            <a:ext cx="828812" cy="584775"/>
          </a:xfrm>
          <a:prstGeom prst="rect">
            <a:avLst/>
          </a:prstGeom>
          <a:noFill/>
        </p:spPr>
        <p:txBody>
          <a:bodyPr wrap="square" rtlCol="0">
            <a:spAutoFit/>
          </a:bodyPr>
          <a:lstStyle/>
          <a:p>
            <a:pPr algn="ctr"/>
            <a:r>
              <a:rPr lang="en-US" sz="3200" b="1" dirty="0">
                <a:solidFill>
                  <a:schemeClr val="bg1"/>
                </a:solidFill>
              </a:rPr>
              <a:t>02</a:t>
            </a:r>
          </a:p>
        </p:txBody>
      </p:sp>
      <p:sp>
        <p:nvSpPr>
          <p:cNvPr id="20" name="Rounded Rectangle 19"/>
          <p:cNvSpPr/>
          <p:nvPr/>
        </p:nvSpPr>
        <p:spPr>
          <a:xfrm>
            <a:off x="685803" y="2253946"/>
            <a:ext cx="828812" cy="596266"/>
          </a:xfrm>
          <a:prstGeom prst="roundRect">
            <a:avLst>
              <a:gd name="adj" fmla="val 10761"/>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5"/>
          <p:cNvSpPr txBox="1">
            <a:spLocks/>
          </p:cNvSpPr>
          <p:nvPr/>
        </p:nvSpPr>
        <p:spPr>
          <a:xfrm>
            <a:off x="1514613" y="2030996"/>
            <a:ext cx="3828125" cy="1042166"/>
          </a:xfrm>
          <a:prstGeom prst="rect">
            <a:avLst/>
          </a:prstGeom>
        </p:spPr>
        <p:txBody>
          <a:bodyPr vert="horz" lIns="91440" tIns="45720" rIns="91440" bIns="45720" rtlCol="0" anchor="ctr">
            <a:norm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7937" lvl="1" indent="0">
              <a:buNone/>
            </a:pPr>
            <a:r>
              <a:rPr lang="en-US" sz="1400" b="1" dirty="0"/>
              <a:t>CALL TO ACTION: </a:t>
            </a:r>
            <a:r>
              <a:rPr lang="en-US" sz="1400" dirty="0"/>
              <a:t>Do Millennials and Gen Z know where to go first on each page? Is there a clear and compelling call to action for them?</a:t>
            </a:r>
          </a:p>
        </p:txBody>
      </p:sp>
      <p:sp>
        <p:nvSpPr>
          <p:cNvPr id="22" name="TextBox 21"/>
          <p:cNvSpPr txBox="1"/>
          <p:nvPr/>
        </p:nvSpPr>
        <p:spPr>
          <a:xfrm>
            <a:off x="685803" y="2253946"/>
            <a:ext cx="828812" cy="584775"/>
          </a:xfrm>
          <a:prstGeom prst="rect">
            <a:avLst/>
          </a:prstGeom>
          <a:noFill/>
        </p:spPr>
        <p:txBody>
          <a:bodyPr wrap="square" rtlCol="0">
            <a:spAutoFit/>
          </a:bodyPr>
          <a:lstStyle/>
          <a:p>
            <a:pPr algn="ctr"/>
            <a:r>
              <a:rPr lang="en-US" sz="3200" b="1" dirty="0">
                <a:solidFill>
                  <a:schemeClr val="bg1"/>
                </a:solidFill>
              </a:rPr>
              <a:t>01</a:t>
            </a:r>
          </a:p>
        </p:txBody>
      </p:sp>
      <p:sp>
        <p:nvSpPr>
          <p:cNvPr id="23" name="Content Placeholder 5"/>
          <p:cNvSpPr txBox="1">
            <a:spLocks/>
          </p:cNvSpPr>
          <p:nvPr/>
        </p:nvSpPr>
        <p:spPr>
          <a:xfrm>
            <a:off x="1514613" y="3155502"/>
            <a:ext cx="3949917" cy="1394625"/>
          </a:xfrm>
          <a:prstGeom prst="rect">
            <a:avLst/>
          </a:prstGeom>
        </p:spPr>
        <p:txBody>
          <a:bodyPr vert="horz" lIns="91440" tIns="45720" rIns="91440" bIns="45720" rtlCol="0" anchor="ctr">
            <a:norm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7937" lvl="1" indent="0">
              <a:buNone/>
            </a:pPr>
            <a:r>
              <a:rPr lang="en-US" sz="1400" b="1" dirty="0"/>
              <a:t>COMPELLING COMPANY BRAND: </a:t>
            </a:r>
            <a:r>
              <a:rPr lang="en-US" sz="1400" dirty="0"/>
              <a:t>Do Millennials and Gen Z immediately get a strong feeling for what the company brand stands for or what makes the company unique?</a:t>
            </a:r>
          </a:p>
        </p:txBody>
      </p:sp>
      <p:sp>
        <p:nvSpPr>
          <p:cNvPr id="26" name="Content Placeholder 5"/>
          <p:cNvSpPr txBox="1">
            <a:spLocks/>
          </p:cNvSpPr>
          <p:nvPr/>
        </p:nvSpPr>
        <p:spPr>
          <a:xfrm>
            <a:off x="6714432" y="3374031"/>
            <a:ext cx="4527309" cy="967488"/>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7937" lvl="1" indent="0">
              <a:buNone/>
            </a:pPr>
            <a:r>
              <a:rPr lang="en-US" sz="1400" b="1" dirty="0"/>
              <a:t>MINIMUM TEXT: </a:t>
            </a:r>
            <a:r>
              <a:rPr lang="en-US" sz="1400" dirty="0"/>
              <a:t>Is text offset with bullets and icons? Is it easy to find information using buttons instead of drop-down menus?</a:t>
            </a:r>
          </a:p>
        </p:txBody>
      </p:sp>
      <p:sp>
        <p:nvSpPr>
          <p:cNvPr id="27" name="Content Placeholder 5"/>
          <p:cNvSpPr txBox="1">
            <a:spLocks/>
          </p:cNvSpPr>
          <p:nvPr/>
        </p:nvSpPr>
        <p:spPr>
          <a:xfrm>
            <a:off x="6714432" y="4644570"/>
            <a:ext cx="4723732" cy="823840"/>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7937" lvl="1" indent="0">
              <a:buNone/>
            </a:pPr>
            <a:r>
              <a:rPr lang="en-US" sz="1400" b="1" dirty="0"/>
              <a:t>MOBILE: </a:t>
            </a:r>
            <a:r>
              <a:rPr lang="en-US" sz="1400" dirty="0"/>
              <a:t>Is the company website easy-to-use on both laptop and mobile screens of different sizes? </a:t>
            </a:r>
          </a:p>
        </p:txBody>
      </p:sp>
      <p:sp>
        <p:nvSpPr>
          <p:cNvPr id="28" name="Rounded Rectangle 27"/>
          <p:cNvSpPr/>
          <p:nvPr/>
        </p:nvSpPr>
        <p:spPr>
          <a:xfrm>
            <a:off x="685802" y="4786462"/>
            <a:ext cx="828812" cy="596266"/>
          </a:xfrm>
          <a:prstGeom prst="roundRect">
            <a:avLst>
              <a:gd name="adj" fmla="val 10761"/>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85802" y="4786462"/>
            <a:ext cx="828812" cy="584775"/>
          </a:xfrm>
          <a:prstGeom prst="rect">
            <a:avLst/>
          </a:prstGeom>
          <a:noFill/>
        </p:spPr>
        <p:txBody>
          <a:bodyPr wrap="square" rtlCol="0">
            <a:spAutoFit/>
          </a:bodyPr>
          <a:lstStyle/>
          <a:p>
            <a:pPr algn="ctr"/>
            <a:r>
              <a:rPr lang="en-US" sz="3200" b="1" dirty="0">
                <a:solidFill>
                  <a:schemeClr val="bg1"/>
                </a:solidFill>
              </a:rPr>
              <a:t>03</a:t>
            </a:r>
          </a:p>
        </p:txBody>
      </p:sp>
      <p:sp>
        <p:nvSpPr>
          <p:cNvPr id="30" name="Content Placeholder 5"/>
          <p:cNvSpPr txBox="1">
            <a:spLocks/>
          </p:cNvSpPr>
          <p:nvPr/>
        </p:nvSpPr>
        <p:spPr>
          <a:xfrm>
            <a:off x="6714431" y="2090657"/>
            <a:ext cx="4621993" cy="963210"/>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7937" lvl="1" indent="0">
              <a:buNone/>
            </a:pPr>
            <a:r>
              <a:rPr lang="en-US" sz="1400" b="1" dirty="0"/>
              <a:t>USE OF HIGH RESOLUTION PHOTOS AND VIDEO: </a:t>
            </a:r>
            <a:br>
              <a:rPr lang="en-US" sz="1400" b="1" dirty="0"/>
            </a:br>
            <a:r>
              <a:rPr lang="en-US" sz="1400" dirty="0"/>
              <a:t>Are images and videos used to communicate the company’s brand and do they align with Gen Z and Millennials’ life goals and expectations for diversity? </a:t>
            </a:r>
          </a:p>
        </p:txBody>
      </p:sp>
      <p:sp>
        <p:nvSpPr>
          <p:cNvPr id="31" name="Rounded Rectangle 30"/>
          <p:cNvSpPr/>
          <p:nvPr/>
        </p:nvSpPr>
        <p:spPr>
          <a:xfrm>
            <a:off x="5885621" y="2249065"/>
            <a:ext cx="828812" cy="596266"/>
          </a:xfrm>
          <a:prstGeom prst="roundRect">
            <a:avLst>
              <a:gd name="adj" fmla="val 10761"/>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885621" y="2237574"/>
            <a:ext cx="828812" cy="584775"/>
          </a:xfrm>
          <a:prstGeom prst="rect">
            <a:avLst/>
          </a:prstGeom>
          <a:noFill/>
        </p:spPr>
        <p:txBody>
          <a:bodyPr wrap="square" rtlCol="0">
            <a:spAutoFit/>
          </a:bodyPr>
          <a:lstStyle/>
          <a:p>
            <a:pPr algn="ctr"/>
            <a:r>
              <a:rPr lang="en-US" sz="3200" b="1" dirty="0">
                <a:solidFill>
                  <a:schemeClr val="bg1"/>
                </a:solidFill>
              </a:rPr>
              <a:t>04</a:t>
            </a:r>
          </a:p>
        </p:txBody>
      </p:sp>
      <p:sp>
        <p:nvSpPr>
          <p:cNvPr id="33" name="Content Placeholder 5"/>
          <p:cNvSpPr txBox="1">
            <a:spLocks/>
          </p:cNvSpPr>
          <p:nvPr/>
        </p:nvSpPr>
        <p:spPr>
          <a:xfrm>
            <a:off x="1514613" y="4535364"/>
            <a:ext cx="3949917" cy="1124543"/>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7937" lvl="1" indent="0">
              <a:buNone/>
            </a:pPr>
            <a:r>
              <a:rPr lang="en-US" sz="1400" b="1" dirty="0"/>
              <a:t>PHOTOS REFLECT THE AUDIENCE: </a:t>
            </a:r>
            <a:br>
              <a:rPr lang="en-US" sz="1400" b="1" dirty="0"/>
            </a:br>
            <a:r>
              <a:rPr lang="en-US" sz="1400" dirty="0"/>
              <a:t>Do Gen Z and Millennials see people who look like them on the website and on leadership pathways within the company?  </a:t>
            </a:r>
          </a:p>
        </p:txBody>
      </p:sp>
      <p:sp>
        <p:nvSpPr>
          <p:cNvPr id="2" name="Slide Number Placeholder 1"/>
          <p:cNvSpPr>
            <a:spLocks noGrp="1"/>
          </p:cNvSpPr>
          <p:nvPr>
            <p:ph type="sldNum" sz="quarter" idx="12"/>
          </p:nvPr>
        </p:nvSpPr>
        <p:spPr/>
        <p:txBody>
          <a:bodyPr/>
          <a:lstStyle/>
          <a:p>
            <a:fld id="{E0C22FA3-EE12-2148-97BB-A3B11D28CCE9}" type="slidenum">
              <a:rPr lang="en-US" smtClean="0"/>
              <a:t>10</a:t>
            </a:fld>
            <a:endParaRPr lang="en-US"/>
          </a:p>
        </p:txBody>
      </p:sp>
    </p:spTree>
    <p:extLst>
      <p:ext uri="{BB962C8B-B14F-4D97-AF65-F5344CB8AC3E}">
        <p14:creationId xmlns:p14="http://schemas.microsoft.com/office/powerpoint/2010/main" val="613328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a:spLocks noGrp="1"/>
          </p:cNvSpPr>
          <p:nvPr>
            <p:ph type="title"/>
          </p:nvPr>
        </p:nvSpPr>
        <p:spPr/>
        <p:txBody>
          <a:bodyPr/>
          <a:lstStyle/>
          <a:p>
            <a:r>
              <a:rPr lang="en-US" dirty="0"/>
              <a:t>WHAT IS ONSCREEN MESSAGING HIERARCHY? </a:t>
            </a:r>
          </a:p>
        </p:txBody>
      </p:sp>
      <p:sp>
        <p:nvSpPr>
          <p:cNvPr id="3" name="Content Placeholder 2"/>
          <p:cNvSpPr>
            <a:spLocks noGrp="1"/>
          </p:cNvSpPr>
          <p:nvPr>
            <p:ph idx="1"/>
          </p:nvPr>
        </p:nvSpPr>
        <p:spPr>
          <a:xfrm>
            <a:off x="685801" y="1695768"/>
            <a:ext cx="6842341" cy="4498909"/>
          </a:xfrm>
        </p:spPr>
        <p:txBody>
          <a:bodyPr>
            <a:normAutofit/>
          </a:bodyPr>
          <a:lstStyle/>
          <a:p>
            <a:pPr marL="409575" lvl="1" indent="-401638"/>
            <a:r>
              <a:rPr lang="en-US" sz="1600" b="1" dirty="0"/>
              <a:t>INFORMATION IS EASY TO FIND: </a:t>
            </a:r>
            <a:r>
              <a:rPr lang="en-US" sz="1600" dirty="0"/>
              <a:t>Do Gen Z and Millennials quickly see where to go for help or questions? For recruiting - can they quickly apply for a job? </a:t>
            </a:r>
          </a:p>
          <a:p>
            <a:pPr marL="409575" lvl="1" indent="-401638"/>
            <a:r>
              <a:rPr lang="en-US" sz="1600" b="1" dirty="0"/>
              <a:t>HIGH IMPORTANCE GETS HIGH POSITION ON THE PAGE: </a:t>
            </a:r>
            <a:r>
              <a:rPr lang="en-US" sz="1600" dirty="0"/>
              <a:t>Are the most important calls to action or information positioned at the top of web pages to gain the most attention?</a:t>
            </a:r>
          </a:p>
          <a:p>
            <a:pPr marL="409575" lvl="1" indent="-401638"/>
            <a:r>
              <a:rPr lang="en-US" sz="1600" b="1" dirty="0"/>
              <a:t>VISUALS TELL THE STORY: </a:t>
            </a:r>
            <a:r>
              <a:rPr lang="en-US" sz="1600" dirty="0"/>
              <a:t>Are persuasive visuals elements used to reinforce the key message? For recruiting – are visuals tied to employment branding and each “next step” in the job application pathway?</a:t>
            </a:r>
          </a:p>
          <a:p>
            <a:pPr marL="409575" lvl="1" indent="-401638"/>
            <a:r>
              <a:rPr lang="en-US" sz="1600" b="1" dirty="0"/>
              <a:t>VIDEOS ENGAGE THE VISITOR: </a:t>
            </a:r>
            <a:r>
              <a:rPr lang="en-US" sz="1600" dirty="0"/>
              <a:t>Are valuable resources offered like a video tour of your company or information about on the job training? For recruiting – Do videos show what it is really like to work at your company? </a:t>
            </a:r>
          </a:p>
        </p:txBody>
      </p:sp>
      <p:sp>
        <p:nvSpPr>
          <p:cNvPr id="4" name="Slide Number Placeholder 3"/>
          <p:cNvSpPr>
            <a:spLocks noGrp="1"/>
          </p:cNvSpPr>
          <p:nvPr>
            <p:ph type="sldNum" sz="quarter" idx="12"/>
          </p:nvPr>
        </p:nvSpPr>
        <p:spPr/>
        <p:txBody>
          <a:bodyPr/>
          <a:lstStyle/>
          <a:p>
            <a:fld id="{E0C22FA3-EE12-2148-97BB-A3B11D28CCE9}" type="slidenum">
              <a:rPr lang="en-US" smtClean="0"/>
              <a:t>11</a:t>
            </a:fld>
            <a:endParaRPr lang="en-US"/>
          </a:p>
        </p:txBody>
      </p:sp>
      <p:sp>
        <p:nvSpPr>
          <p:cNvPr id="6" name="Oval 5"/>
          <p:cNvSpPr/>
          <p:nvPr/>
        </p:nvSpPr>
        <p:spPr>
          <a:xfrm>
            <a:off x="10622707" y="467916"/>
            <a:ext cx="1085428" cy="10854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0836997" y="774972"/>
            <a:ext cx="725959" cy="529357"/>
          </a:xfrm>
          <a:prstGeom prst="rect">
            <a:avLst/>
          </a:prstGeom>
        </p:spPr>
      </p:pic>
      <p:pic>
        <p:nvPicPr>
          <p:cNvPr id="16" name="Picture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1724206"/>
            <a:ext cx="354930" cy="391763"/>
          </a:xfrm>
          <a:prstGeom prst="rect">
            <a:avLst/>
          </a:prstGeom>
        </p:spPr>
      </p:pic>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2639060"/>
            <a:ext cx="354930" cy="391763"/>
          </a:xfrm>
          <a:prstGeom prst="rect">
            <a:avLst/>
          </a:prstGeom>
        </p:spPr>
      </p:pic>
      <p:pic>
        <p:nvPicPr>
          <p:cNvPr id="18" name="Picture 1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3609783"/>
            <a:ext cx="354930" cy="391763"/>
          </a:xfrm>
          <a:prstGeom prst="rect">
            <a:avLst/>
          </a:prstGeom>
        </p:spPr>
      </p:pic>
      <p:pic>
        <p:nvPicPr>
          <p:cNvPr id="19" name="Picture 1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4796905"/>
            <a:ext cx="354930" cy="391763"/>
          </a:xfrm>
          <a:prstGeom prst="rect">
            <a:avLst/>
          </a:prstGeom>
        </p:spPr>
      </p:pic>
    </p:spTree>
    <p:extLst>
      <p:ext uri="{BB962C8B-B14F-4D97-AF65-F5344CB8AC3E}">
        <p14:creationId xmlns:p14="http://schemas.microsoft.com/office/powerpoint/2010/main" val="1911732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4"/>
          <p:cNvSpPr txBox="1">
            <a:spLocks/>
          </p:cNvSpPr>
          <p:nvPr/>
        </p:nvSpPr>
        <p:spPr>
          <a:xfrm>
            <a:off x="6352674" y="1695768"/>
            <a:ext cx="5499846" cy="4498909"/>
          </a:xfrm>
          <a:prstGeom prst="rect">
            <a:avLst/>
          </a:prstGeom>
        </p:spPr>
        <p:txBody>
          <a:bodyPr vert="horz" lIns="91440" tIns="45720" rIns="91440" bIns="45720" numCol="1" spcCol="457200" rtlCol="0">
            <a:norm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b="1" dirty="0">
                <a:solidFill>
                  <a:schemeClr val="accent1"/>
                </a:solidFill>
              </a:rPr>
              <a:t>DIVERSITY: </a:t>
            </a:r>
            <a:br>
              <a:rPr lang="en-US" dirty="0"/>
            </a:br>
            <a:r>
              <a:rPr lang="en-US" dirty="0"/>
              <a:t>Gen Z and Millennials are the most diverse generations in modern history, but also the most consistent generation globally.  </a:t>
            </a:r>
          </a:p>
          <a:p>
            <a:r>
              <a:rPr lang="en-US" sz="2400" b="1" dirty="0">
                <a:solidFill>
                  <a:schemeClr val="accent1"/>
                </a:solidFill>
              </a:rPr>
              <a:t>UNIQUENESS: </a:t>
            </a:r>
            <a:br>
              <a:rPr lang="en-US" dirty="0"/>
            </a:br>
            <a:r>
              <a:rPr lang="en-US" dirty="0"/>
              <a:t>Gen Z and Millennials expect career pathways that fit their uniqueness and potential, so adopt the best tagline The Center has discovered for them: “Careers as unique as you are.” </a:t>
            </a:r>
          </a:p>
        </p:txBody>
      </p:sp>
      <p:sp>
        <p:nvSpPr>
          <p:cNvPr id="8" name="Title 5"/>
          <p:cNvSpPr>
            <a:spLocks noGrp="1"/>
          </p:cNvSpPr>
          <p:nvPr>
            <p:ph type="title"/>
          </p:nvPr>
        </p:nvSpPr>
        <p:spPr>
          <a:xfrm>
            <a:off x="685801" y="457200"/>
            <a:ext cx="7406013" cy="1011248"/>
          </a:xfrm>
        </p:spPr>
        <p:txBody>
          <a:bodyPr>
            <a:normAutofit/>
          </a:bodyPr>
          <a:lstStyle/>
          <a:p>
            <a:r>
              <a:rPr lang="en-US" dirty="0"/>
              <a:t>WHAT IS THE GEN Z AND MILLENNIAL WORLDVIEW?</a:t>
            </a:r>
          </a:p>
        </p:txBody>
      </p:sp>
      <p:sp>
        <p:nvSpPr>
          <p:cNvPr id="35" name="Content Placeholder 34"/>
          <p:cNvSpPr>
            <a:spLocks noGrp="1"/>
          </p:cNvSpPr>
          <p:nvPr>
            <p:ph idx="1"/>
          </p:nvPr>
        </p:nvSpPr>
        <p:spPr>
          <a:xfrm>
            <a:off x="685801" y="1695768"/>
            <a:ext cx="5239010" cy="4498909"/>
          </a:xfrm>
        </p:spPr>
        <p:txBody>
          <a:bodyPr numCol="1" spcCol="457200">
            <a:normAutofit/>
          </a:bodyPr>
          <a:lstStyle/>
          <a:p>
            <a:pPr lvl="0"/>
            <a:r>
              <a:rPr lang="en-US" sz="2400" b="1" dirty="0">
                <a:solidFill>
                  <a:schemeClr val="accent1"/>
                </a:solidFill>
              </a:rPr>
              <a:t>AGE: </a:t>
            </a:r>
            <a:br>
              <a:rPr lang="en-US" dirty="0"/>
            </a:br>
            <a:r>
              <a:rPr lang="en-US" dirty="0"/>
              <a:t>The oldest members of Gen Z are now ages 18–21, entering the workforce in large numbers, and driving all emerging digital recruiting and job applicant trends.</a:t>
            </a:r>
          </a:p>
          <a:p>
            <a:r>
              <a:rPr lang="en-US" dirty="0"/>
              <a:t>Millennials are currently ages 22 to 40. Their age range covers most of the key markers of adulthood, from professional career entry to marriage, kids, buying a home, and more (but all of the above are happening later in life than previous generations)</a:t>
            </a:r>
          </a:p>
        </p:txBody>
      </p:sp>
      <p:sp>
        <p:nvSpPr>
          <p:cNvPr id="2" name="Slide Number Placeholder 1"/>
          <p:cNvSpPr>
            <a:spLocks noGrp="1"/>
          </p:cNvSpPr>
          <p:nvPr>
            <p:ph type="sldNum" sz="quarter" idx="12"/>
          </p:nvPr>
        </p:nvSpPr>
        <p:spPr/>
        <p:txBody>
          <a:bodyPr/>
          <a:lstStyle/>
          <a:p>
            <a:fld id="{E0C22FA3-EE12-2148-97BB-A3B11D28CCE9}" type="slidenum">
              <a:rPr lang="en-US" smtClean="0"/>
              <a:t>12</a:t>
            </a:fld>
            <a:endParaRPr lang="en-US"/>
          </a:p>
        </p:txBody>
      </p:sp>
      <p:sp>
        <p:nvSpPr>
          <p:cNvPr id="6" name="Oval 5"/>
          <p:cNvSpPr/>
          <p:nvPr/>
        </p:nvSpPr>
        <p:spPr>
          <a:xfrm>
            <a:off x="10622707" y="467916"/>
            <a:ext cx="1085428" cy="10854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0836997" y="774972"/>
            <a:ext cx="725959" cy="529357"/>
          </a:xfrm>
          <a:prstGeom prst="rect">
            <a:avLst/>
          </a:prstGeom>
        </p:spPr>
      </p:pic>
    </p:spTree>
    <p:extLst>
      <p:ext uri="{BB962C8B-B14F-4D97-AF65-F5344CB8AC3E}">
        <p14:creationId xmlns:p14="http://schemas.microsoft.com/office/powerpoint/2010/main" val="199220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4"/>
          <p:cNvSpPr txBox="1">
            <a:spLocks/>
          </p:cNvSpPr>
          <p:nvPr/>
        </p:nvSpPr>
        <p:spPr>
          <a:xfrm>
            <a:off x="6368916" y="1695768"/>
            <a:ext cx="5430601" cy="4498909"/>
          </a:xfrm>
          <a:prstGeom prst="rect">
            <a:avLst/>
          </a:prstGeom>
        </p:spPr>
        <p:txBody>
          <a:bodyPr vert="horz" lIns="91440" tIns="45720" rIns="91440" bIns="45720" numCol="1" spcCol="457200" rtlCol="0">
            <a:norm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b="1" dirty="0">
                <a:solidFill>
                  <a:schemeClr val="accent1"/>
                </a:solidFill>
              </a:rPr>
              <a:t>WANT CLEAR CAREER PATHWAYS: </a:t>
            </a:r>
            <a:br>
              <a:rPr lang="en-US" dirty="0"/>
            </a:br>
            <a:r>
              <a:rPr lang="en-US" dirty="0"/>
              <a:t>Gen Z and Millennials do not view technology as an addition to the career experience, but a key link for their entire employment and career journey. </a:t>
            </a:r>
          </a:p>
        </p:txBody>
      </p:sp>
      <p:sp>
        <p:nvSpPr>
          <p:cNvPr id="8" name="Title 5"/>
          <p:cNvSpPr>
            <a:spLocks noGrp="1"/>
          </p:cNvSpPr>
          <p:nvPr>
            <p:ph type="title"/>
          </p:nvPr>
        </p:nvSpPr>
        <p:spPr>
          <a:xfrm>
            <a:off x="685801" y="457200"/>
            <a:ext cx="7406013" cy="1011248"/>
          </a:xfrm>
        </p:spPr>
        <p:txBody>
          <a:bodyPr>
            <a:normAutofit/>
          </a:bodyPr>
          <a:lstStyle/>
          <a:p>
            <a:r>
              <a:rPr lang="en-US" dirty="0"/>
              <a:t>WHAT IS THE GEN Z AND MILLENNIAL WORLDVIEW?</a:t>
            </a:r>
          </a:p>
        </p:txBody>
      </p:sp>
      <p:sp>
        <p:nvSpPr>
          <p:cNvPr id="35" name="Content Placeholder 34"/>
          <p:cNvSpPr>
            <a:spLocks noGrp="1"/>
          </p:cNvSpPr>
          <p:nvPr>
            <p:ph idx="1"/>
          </p:nvPr>
        </p:nvSpPr>
        <p:spPr>
          <a:xfrm>
            <a:off x="685801" y="1695768"/>
            <a:ext cx="5339218" cy="4498909"/>
          </a:xfrm>
        </p:spPr>
        <p:txBody>
          <a:bodyPr numCol="1" spcCol="457200">
            <a:normAutofit/>
          </a:bodyPr>
          <a:lstStyle/>
          <a:p>
            <a:pPr lvl="0"/>
            <a:r>
              <a:rPr lang="en-US" sz="2400" b="1" dirty="0">
                <a:solidFill>
                  <a:schemeClr val="accent1"/>
                </a:solidFill>
              </a:rPr>
              <a:t>TECHNICALLY FLUENT: </a:t>
            </a:r>
            <a:br>
              <a:rPr lang="en-US" dirty="0"/>
            </a:br>
            <a:r>
              <a:rPr lang="en-US" dirty="0"/>
              <a:t>Gen Z and Millennials have the highest expectations of any previous generations for technology integration in the workforce, from recruiting and applying to communication, learning, collaboration, and problem solving. </a:t>
            </a:r>
          </a:p>
          <a:p>
            <a:pPr lvl="0"/>
            <a:r>
              <a:rPr lang="en-US" sz="2400" b="1" dirty="0">
                <a:solidFill>
                  <a:schemeClr val="accent1"/>
                </a:solidFill>
              </a:rPr>
              <a:t>VALUE COMMUNITY: </a:t>
            </a:r>
            <a:br>
              <a:rPr lang="en-US" dirty="0"/>
            </a:br>
            <a:r>
              <a:rPr lang="en-US" dirty="0"/>
              <a:t>Gen Z and Millennials both want to work for an employer that is perceived as stable and has a commitment to its people and the communities it serves. </a:t>
            </a:r>
          </a:p>
        </p:txBody>
      </p:sp>
      <p:sp>
        <p:nvSpPr>
          <p:cNvPr id="2" name="Slide Number Placeholder 1"/>
          <p:cNvSpPr>
            <a:spLocks noGrp="1"/>
          </p:cNvSpPr>
          <p:nvPr>
            <p:ph type="sldNum" sz="quarter" idx="12"/>
          </p:nvPr>
        </p:nvSpPr>
        <p:spPr/>
        <p:txBody>
          <a:bodyPr/>
          <a:lstStyle/>
          <a:p>
            <a:fld id="{E0C22FA3-EE12-2148-97BB-A3B11D28CCE9}" type="slidenum">
              <a:rPr lang="en-US" smtClean="0"/>
              <a:t>13</a:t>
            </a:fld>
            <a:endParaRPr lang="en-US"/>
          </a:p>
        </p:txBody>
      </p:sp>
      <p:sp>
        <p:nvSpPr>
          <p:cNvPr id="6" name="Oval 5"/>
          <p:cNvSpPr/>
          <p:nvPr/>
        </p:nvSpPr>
        <p:spPr>
          <a:xfrm>
            <a:off x="10622707" y="467916"/>
            <a:ext cx="1085428" cy="10854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0836997" y="774972"/>
            <a:ext cx="725959" cy="529357"/>
          </a:xfrm>
          <a:prstGeom prst="rect">
            <a:avLst/>
          </a:prstGeom>
        </p:spPr>
      </p:pic>
    </p:spTree>
    <p:extLst>
      <p:ext uri="{BB962C8B-B14F-4D97-AF65-F5344CB8AC3E}">
        <p14:creationId xmlns:p14="http://schemas.microsoft.com/office/powerpoint/2010/main" val="1006071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PRACTICES</a:t>
            </a:r>
          </a:p>
        </p:txBody>
      </p:sp>
      <p:sp>
        <p:nvSpPr>
          <p:cNvPr id="3" name="Content Placeholder 2"/>
          <p:cNvSpPr>
            <a:spLocks noGrp="1"/>
          </p:cNvSpPr>
          <p:nvPr>
            <p:ph idx="1"/>
          </p:nvPr>
        </p:nvSpPr>
        <p:spPr>
          <a:xfrm>
            <a:off x="685800" y="1695768"/>
            <a:ext cx="4800600" cy="4498909"/>
          </a:xfrm>
        </p:spPr>
        <p:txBody>
          <a:bodyPr/>
          <a:lstStyle/>
          <a:p>
            <a:r>
              <a:rPr lang="en-US" b="1" dirty="0"/>
              <a:t>SUCCESSES: </a:t>
            </a:r>
            <a:br>
              <a:rPr lang="en-US" b="1" dirty="0"/>
            </a:br>
            <a:r>
              <a:rPr lang="en-US" b="1" dirty="0"/>
              <a:t>Photos Reflect the Audience</a:t>
            </a:r>
          </a:p>
          <a:p>
            <a:pPr lvl="1"/>
            <a:r>
              <a:rPr lang="en-US" dirty="0"/>
              <a:t>Great high-resolution photo of smiling Millennial on the homepage</a:t>
            </a:r>
            <a:br>
              <a:rPr lang="en-US" dirty="0"/>
            </a:br>
            <a:endParaRPr lang="en-US" dirty="0"/>
          </a:p>
          <a:p>
            <a:r>
              <a:rPr lang="en-US" b="1" dirty="0"/>
              <a:t>EVEN BETTER IF:</a:t>
            </a:r>
          </a:p>
          <a:p>
            <a:pPr lvl="1"/>
            <a:r>
              <a:rPr lang="en-US" dirty="0"/>
              <a:t>The white text read: “60+ Years of Building Great Careers”</a:t>
            </a:r>
          </a:p>
          <a:p>
            <a:pPr lvl="1"/>
            <a:r>
              <a:rPr lang="en-US" dirty="0"/>
              <a:t>The green box was a scroll over button that read: “Join Our Team. Click to Apply Now.” </a:t>
            </a:r>
          </a:p>
        </p:txBody>
      </p:sp>
      <p:sp>
        <p:nvSpPr>
          <p:cNvPr id="4" name="Slide Number Placeholder 3"/>
          <p:cNvSpPr>
            <a:spLocks noGrp="1"/>
          </p:cNvSpPr>
          <p:nvPr>
            <p:ph type="sldNum" sz="quarter" idx="12"/>
          </p:nvPr>
        </p:nvSpPr>
        <p:spPr/>
        <p:txBody>
          <a:bodyPr/>
          <a:lstStyle/>
          <a:p>
            <a:fld id="{E0C22FA3-EE12-2148-97BB-A3B11D28CCE9}" type="slidenum">
              <a:rPr lang="en-US" smtClean="0"/>
              <a:pPr/>
              <a:t>14</a:t>
            </a:fld>
            <a:endParaRPr lang="en-US"/>
          </a:p>
        </p:txBody>
      </p:sp>
      <p:sp>
        <p:nvSpPr>
          <p:cNvPr id="5" name="Text Placeholder 4"/>
          <p:cNvSpPr>
            <a:spLocks noGrp="1"/>
          </p:cNvSpPr>
          <p:nvPr>
            <p:ph type="body" sz="quarter" idx="13"/>
          </p:nvPr>
        </p:nvSpPr>
        <p:spPr/>
        <p:txBody>
          <a:bodyPr/>
          <a:lstStyle/>
          <a:p>
            <a:r>
              <a:rPr lang="en-US" sz="1600" dirty="0"/>
              <a:t>TO ALIGN WITH THE MILLENNIAL AND GEN Z WORLDVIEW &amp; ON-SCREEN MESSAGING HIERARCHY</a:t>
            </a:r>
          </a:p>
        </p:txBody>
      </p:sp>
      <p:sp>
        <p:nvSpPr>
          <p:cNvPr id="12" name="Oval 11"/>
          <p:cNvSpPr/>
          <p:nvPr/>
        </p:nvSpPr>
        <p:spPr>
          <a:xfrm>
            <a:off x="10622707" y="467916"/>
            <a:ext cx="1085428" cy="10854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0836997" y="774972"/>
            <a:ext cx="725959" cy="529357"/>
          </a:xfrm>
          <a:prstGeom prst="rect">
            <a:avLst/>
          </a:prstGeom>
        </p:spPr>
      </p:pic>
      <p:pic>
        <p:nvPicPr>
          <p:cNvPr id="19" name="Picture 1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28447" y="1754466"/>
            <a:ext cx="5793994" cy="4363758"/>
          </a:xfrm>
          <a:prstGeom prst="rect">
            <a:avLst/>
          </a:prstGeom>
          <a:ln>
            <a:solidFill>
              <a:schemeClr val="accent5">
                <a:lumMod val="20000"/>
                <a:lumOff val="80000"/>
              </a:schemeClr>
            </a:solidFill>
          </a:ln>
          <a:effectLst>
            <a:outerShdw blurRad="50800" dist="38100" dir="2700000" algn="tl" rotWithShape="0">
              <a:prstClr val="black">
                <a:alpha val="11000"/>
              </a:prstClr>
            </a:outerShdw>
          </a:effectLst>
        </p:spPr>
      </p:pic>
    </p:spTree>
    <p:extLst>
      <p:ext uri="{BB962C8B-B14F-4D97-AF65-F5344CB8AC3E}">
        <p14:creationId xmlns:p14="http://schemas.microsoft.com/office/powerpoint/2010/main" val="567033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BEST PRACTICES</a:t>
            </a:r>
            <a:endParaRPr lang="en-US" dirty="0"/>
          </a:p>
        </p:txBody>
      </p:sp>
      <p:sp>
        <p:nvSpPr>
          <p:cNvPr id="3" name="Content Placeholder 2"/>
          <p:cNvSpPr>
            <a:spLocks noGrp="1"/>
          </p:cNvSpPr>
          <p:nvPr>
            <p:ph idx="1"/>
          </p:nvPr>
        </p:nvSpPr>
        <p:spPr>
          <a:xfrm>
            <a:off x="685800" y="1695768"/>
            <a:ext cx="4576482" cy="4498909"/>
          </a:xfrm>
        </p:spPr>
        <p:txBody>
          <a:bodyPr/>
          <a:lstStyle/>
          <a:p>
            <a:r>
              <a:rPr lang="en-US" b="1" dirty="0"/>
              <a:t>SUCCESSES: </a:t>
            </a:r>
            <a:br>
              <a:rPr lang="en-US" b="1" dirty="0"/>
            </a:br>
            <a:r>
              <a:rPr lang="en-US" b="1" dirty="0"/>
              <a:t>Compelling Company Brand</a:t>
            </a:r>
          </a:p>
          <a:p>
            <a:pPr lvl="1"/>
            <a:r>
              <a:rPr lang="en-US" dirty="0"/>
              <a:t>Strong brand tag line: “Building infrastructure; Building relationships”</a:t>
            </a:r>
          </a:p>
          <a:p>
            <a:pPr lvl="1"/>
            <a:endParaRPr lang="en-US" dirty="0"/>
          </a:p>
          <a:p>
            <a:r>
              <a:rPr lang="en-US" b="1" dirty="0"/>
              <a:t>EVEN BETTER IF:</a:t>
            </a:r>
          </a:p>
          <a:p>
            <a:pPr lvl="1"/>
            <a:r>
              <a:rPr lang="en-US" dirty="0"/>
              <a:t>The tag line was job seeker focused: “Building infrastructure; Building careers” or “We build infrastructure; We build relationships”</a:t>
            </a:r>
          </a:p>
        </p:txBody>
      </p:sp>
      <p:sp>
        <p:nvSpPr>
          <p:cNvPr id="4" name="Slide Number Placeholder 3"/>
          <p:cNvSpPr>
            <a:spLocks noGrp="1"/>
          </p:cNvSpPr>
          <p:nvPr>
            <p:ph type="sldNum" sz="quarter" idx="12"/>
          </p:nvPr>
        </p:nvSpPr>
        <p:spPr/>
        <p:txBody>
          <a:bodyPr/>
          <a:lstStyle/>
          <a:p>
            <a:fld id="{E0C22FA3-EE12-2148-97BB-A3B11D28CCE9}" type="slidenum">
              <a:rPr lang="en-US" smtClean="0"/>
              <a:pPr/>
              <a:t>15</a:t>
            </a:fld>
            <a:endParaRPr lang="en-US"/>
          </a:p>
        </p:txBody>
      </p:sp>
      <p:sp>
        <p:nvSpPr>
          <p:cNvPr id="5" name="Text Placeholder 4"/>
          <p:cNvSpPr>
            <a:spLocks noGrp="1"/>
          </p:cNvSpPr>
          <p:nvPr>
            <p:ph type="body" sz="quarter" idx="13"/>
          </p:nvPr>
        </p:nvSpPr>
        <p:spPr/>
        <p:txBody>
          <a:bodyPr/>
          <a:lstStyle/>
          <a:p>
            <a:r>
              <a:rPr lang="en-US" sz="1600" dirty="0"/>
              <a:t>TO ALIGN WITH THE MILLENNIAL AND GEN Z WORLDVIEW &amp; ON-SCREEN MESSAGING HIERARCHY</a:t>
            </a:r>
          </a:p>
        </p:txBody>
      </p:sp>
      <p:sp>
        <p:nvSpPr>
          <p:cNvPr id="12" name="Oval 11"/>
          <p:cNvSpPr/>
          <p:nvPr/>
        </p:nvSpPr>
        <p:spPr>
          <a:xfrm>
            <a:off x="10622707" y="467916"/>
            <a:ext cx="1085428" cy="10854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0836997" y="774972"/>
            <a:ext cx="725959" cy="52935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258" y="2780908"/>
            <a:ext cx="6164554" cy="2347933"/>
          </a:xfrm>
          <a:prstGeom prst="rect">
            <a:avLst/>
          </a:prstGeom>
          <a:effectLst>
            <a:outerShdw blurRad="50800" dist="38100" dir="2700000" algn="tl" rotWithShape="0">
              <a:prstClr val="black">
                <a:alpha val="11000"/>
              </a:prstClr>
            </a:outerShdw>
          </a:effectLst>
        </p:spPr>
      </p:pic>
    </p:spTree>
    <p:extLst>
      <p:ext uri="{BB962C8B-B14F-4D97-AF65-F5344CB8AC3E}">
        <p14:creationId xmlns:p14="http://schemas.microsoft.com/office/powerpoint/2010/main" val="1962585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BEST PRACTICES</a:t>
            </a:r>
            <a:endParaRPr lang="en-US" dirty="0"/>
          </a:p>
        </p:txBody>
      </p:sp>
      <p:sp>
        <p:nvSpPr>
          <p:cNvPr id="3" name="Content Placeholder 2"/>
          <p:cNvSpPr>
            <a:spLocks noGrp="1"/>
          </p:cNvSpPr>
          <p:nvPr>
            <p:ph idx="1"/>
          </p:nvPr>
        </p:nvSpPr>
        <p:spPr>
          <a:xfrm>
            <a:off x="685800" y="1695768"/>
            <a:ext cx="4325471" cy="4498909"/>
          </a:xfrm>
        </p:spPr>
        <p:txBody>
          <a:bodyPr>
            <a:normAutofit lnSpcReduction="10000"/>
          </a:bodyPr>
          <a:lstStyle/>
          <a:p>
            <a:r>
              <a:rPr lang="en-US" b="1" dirty="0"/>
              <a:t>SUCCESSES: </a:t>
            </a:r>
            <a:br>
              <a:rPr lang="en-US" b="1" dirty="0"/>
            </a:br>
            <a:r>
              <a:rPr lang="en-US" b="1" dirty="0"/>
              <a:t>Videos Engage the Visitor</a:t>
            </a:r>
          </a:p>
          <a:p>
            <a:pPr lvl="1"/>
            <a:r>
              <a:rPr lang="en-US" dirty="0"/>
              <a:t>Some of the DCA member companies have videos featuring employees talking about their experiences.</a:t>
            </a:r>
            <a:br>
              <a:rPr lang="en-US" dirty="0"/>
            </a:br>
            <a:endParaRPr lang="en-US" dirty="0"/>
          </a:p>
          <a:p>
            <a:r>
              <a:rPr lang="en-US" b="1" dirty="0"/>
              <a:t>EVEN BETTER IF:</a:t>
            </a:r>
          </a:p>
          <a:p>
            <a:pPr lvl="1"/>
            <a:r>
              <a:rPr lang="en-US" dirty="0"/>
              <a:t>The video was shorter (one to two minutes) to match the Gen Z and Millennial job seeker attention span. Gen Z and Millennials will spend more time on your website watching videos than reading long blocks of text. </a:t>
            </a:r>
          </a:p>
        </p:txBody>
      </p:sp>
      <p:sp>
        <p:nvSpPr>
          <p:cNvPr id="4" name="Slide Number Placeholder 3"/>
          <p:cNvSpPr>
            <a:spLocks noGrp="1"/>
          </p:cNvSpPr>
          <p:nvPr>
            <p:ph type="sldNum" sz="quarter" idx="12"/>
          </p:nvPr>
        </p:nvSpPr>
        <p:spPr/>
        <p:txBody>
          <a:bodyPr/>
          <a:lstStyle/>
          <a:p>
            <a:fld id="{E0C22FA3-EE12-2148-97BB-A3B11D28CCE9}" type="slidenum">
              <a:rPr lang="en-US" smtClean="0"/>
              <a:pPr/>
              <a:t>16</a:t>
            </a:fld>
            <a:endParaRPr lang="en-US"/>
          </a:p>
        </p:txBody>
      </p:sp>
      <p:sp>
        <p:nvSpPr>
          <p:cNvPr id="5" name="Text Placeholder 4"/>
          <p:cNvSpPr>
            <a:spLocks noGrp="1"/>
          </p:cNvSpPr>
          <p:nvPr>
            <p:ph type="body" sz="quarter" idx="13"/>
          </p:nvPr>
        </p:nvSpPr>
        <p:spPr/>
        <p:txBody>
          <a:bodyPr/>
          <a:lstStyle/>
          <a:p>
            <a:r>
              <a:rPr lang="en-US" sz="1600" dirty="0"/>
              <a:t>TO ALIGN WITH THE MILLENNIAL AND GEN Z WORLDVIEW &amp; ON-SCREEN MESSAGING HIERARCHY</a:t>
            </a:r>
          </a:p>
        </p:txBody>
      </p:sp>
      <p:sp>
        <p:nvSpPr>
          <p:cNvPr id="12" name="Oval 11"/>
          <p:cNvSpPr/>
          <p:nvPr/>
        </p:nvSpPr>
        <p:spPr>
          <a:xfrm>
            <a:off x="10622707" y="467916"/>
            <a:ext cx="1085428" cy="10854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0836997" y="774972"/>
            <a:ext cx="725959" cy="52935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9008" y="2065267"/>
            <a:ext cx="6468803" cy="3837545"/>
          </a:xfrm>
          <a:prstGeom prst="rect">
            <a:avLst/>
          </a:prstGeom>
          <a:effectLst>
            <a:outerShdw blurRad="50800" dist="38100" dir="2700000" algn="tl" rotWithShape="0">
              <a:prstClr val="black">
                <a:alpha val="11000"/>
              </a:prstClr>
            </a:outerShdw>
          </a:effectLst>
        </p:spPr>
      </p:pic>
    </p:spTree>
    <p:extLst>
      <p:ext uri="{BB962C8B-B14F-4D97-AF65-F5344CB8AC3E}">
        <p14:creationId xmlns:p14="http://schemas.microsoft.com/office/powerpoint/2010/main" val="2075376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BEST PRACTICES</a:t>
            </a:r>
            <a:endParaRPr lang="en-US" dirty="0"/>
          </a:p>
        </p:txBody>
      </p:sp>
      <p:sp>
        <p:nvSpPr>
          <p:cNvPr id="3" name="Content Placeholder 2"/>
          <p:cNvSpPr>
            <a:spLocks noGrp="1"/>
          </p:cNvSpPr>
          <p:nvPr>
            <p:ph idx="1"/>
          </p:nvPr>
        </p:nvSpPr>
        <p:spPr>
          <a:xfrm>
            <a:off x="685800" y="1695768"/>
            <a:ext cx="5319074" cy="4498909"/>
          </a:xfrm>
        </p:spPr>
        <p:txBody>
          <a:bodyPr>
            <a:normAutofit/>
          </a:bodyPr>
          <a:lstStyle/>
          <a:p>
            <a:r>
              <a:rPr lang="en-US" b="1" dirty="0"/>
              <a:t>SUCCESSES: Visuals Tell the Story</a:t>
            </a:r>
          </a:p>
          <a:p>
            <a:pPr lvl="1"/>
            <a:r>
              <a:rPr lang="en-US" dirty="0"/>
              <a:t>One DCA member used photos of current, Millennial employees on its career page.</a:t>
            </a:r>
            <a:br>
              <a:rPr lang="en-US" dirty="0"/>
            </a:br>
            <a:endParaRPr lang="en-US" dirty="0"/>
          </a:p>
          <a:p>
            <a:r>
              <a:rPr lang="en-US" b="1" dirty="0"/>
              <a:t>EVEN BETTER IF:</a:t>
            </a:r>
          </a:p>
          <a:p>
            <a:pPr lvl="1"/>
            <a:r>
              <a:rPr lang="en-US" dirty="0"/>
              <a:t>Websites showed more photos of Gen Z and Millennial employees to represent more diversity. Keep in mind that this is the most diverse generation in history. </a:t>
            </a:r>
            <a:r>
              <a:rPr lang="en-US" b="1" dirty="0"/>
              <a:t>Embracing this diversity gives you an advantage in recruiting.</a:t>
            </a:r>
          </a:p>
        </p:txBody>
      </p:sp>
      <p:sp>
        <p:nvSpPr>
          <p:cNvPr id="4" name="Slide Number Placeholder 3"/>
          <p:cNvSpPr>
            <a:spLocks noGrp="1"/>
          </p:cNvSpPr>
          <p:nvPr>
            <p:ph type="sldNum" sz="quarter" idx="12"/>
          </p:nvPr>
        </p:nvSpPr>
        <p:spPr/>
        <p:txBody>
          <a:bodyPr/>
          <a:lstStyle/>
          <a:p>
            <a:fld id="{E0C22FA3-EE12-2148-97BB-A3B11D28CCE9}" type="slidenum">
              <a:rPr lang="en-US" smtClean="0"/>
              <a:pPr/>
              <a:t>17</a:t>
            </a:fld>
            <a:endParaRPr lang="en-US"/>
          </a:p>
        </p:txBody>
      </p:sp>
      <p:sp>
        <p:nvSpPr>
          <p:cNvPr id="5" name="Text Placeholder 4"/>
          <p:cNvSpPr>
            <a:spLocks noGrp="1"/>
          </p:cNvSpPr>
          <p:nvPr>
            <p:ph type="body" sz="quarter" idx="13"/>
          </p:nvPr>
        </p:nvSpPr>
        <p:spPr/>
        <p:txBody>
          <a:bodyPr/>
          <a:lstStyle/>
          <a:p>
            <a:r>
              <a:rPr lang="en-US" sz="1600" dirty="0"/>
              <a:t>TO ALIGN WITH THE MILLENNIAL AND GEN Z WORLDVIEW &amp; ON-SCREEN MESSAGING HIERARCHY</a:t>
            </a:r>
          </a:p>
        </p:txBody>
      </p:sp>
      <p:sp>
        <p:nvSpPr>
          <p:cNvPr id="12" name="Oval 11"/>
          <p:cNvSpPr/>
          <p:nvPr/>
        </p:nvSpPr>
        <p:spPr>
          <a:xfrm>
            <a:off x="10622707" y="467916"/>
            <a:ext cx="1085428" cy="10854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0836997" y="774972"/>
            <a:ext cx="725959" cy="52935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0502" y="1832392"/>
            <a:ext cx="5177471" cy="4055514"/>
          </a:xfrm>
          <a:prstGeom prst="rect">
            <a:avLst/>
          </a:prstGeom>
          <a:effectLst>
            <a:outerShdw blurRad="50800" dist="38100" dir="2700000" algn="tl" rotWithShape="0">
              <a:prstClr val="black">
                <a:alpha val="11000"/>
              </a:prstClr>
            </a:outerShdw>
          </a:effectLst>
        </p:spPr>
      </p:pic>
    </p:spTree>
    <p:extLst>
      <p:ext uri="{BB962C8B-B14F-4D97-AF65-F5344CB8AC3E}">
        <p14:creationId xmlns:p14="http://schemas.microsoft.com/office/powerpoint/2010/main" val="1894594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BEST PRACTICES</a:t>
            </a:r>
            <a:endParaRPr lang="en-US" dirty="0"/>
          </a:p>
        </p:txBody>
      </p:sp>
      <p:sp>
        <p:nvSpPr>
          <p:cNvPr id="3" name="Content Placeholder 2"/>
          <p:cNvSpPr>
            <a:spLocks noGrp="1"/>
          </p:cNvSpPr>
          <p:nvPr>
            <p:ph idx="1"/>
          </p:nvPr>
        </p:nvSpPr>
        <p:spPr>
          <a:xfrm>
            <a:off x="685800" y="1695768"/>
            <a:ext cx="4325471" cy="4498909"/>
          </a:xfrm>
        </p:spPr>
        <p:txBody>
          <a:bodyPr>
            <a:normAutofit/>
          </a:bodyPr>
          <a:lstStyle/>
          <a:p>
            <a:r>
              <a:rPr lang="en-US" b="1" dirty="0"/>
              <a:t>SUCCESSES: Call to Action</a:t>
            </a:r>
          </a:p>
          <a:p>
            <a:pPr lvl="1"/>
            <a:r>
              <a:rPr lang="en-US" dirty="0"/>
              <a:t>Great call to action (CTA) </a:t>
            </a:r>
            <a:br>
              <a:rPr lang="en-US" dirty="0"/>
            </a:br>
            <a:r>
              <a:rPr lang="en-US" dirty="0"/>
              <a:t>“Learn more about your next career”</a:t>
            </a:r>
            <a:br>
              <a:rPr lang="en-US" dirty="0"/>
            </a:br>
            <a:endParaRPr lang="en-US" dirty="0"/>
          </a:p>
          <a:p>
            <a:r>
              <a:rPr lang="en-US" b="1" dirty="0"/>
              <a:t>EVEN BETTER IF:</a:t>
            </a:r>
          </a:p>
          <a:p>
            <a:pPr lvl="1"/>
            <a:r>
              <a:rPr lang="en-US" dirty="0"/>
              <a:t>It was located on the front page</a:t>
            </a:r>
          </a:p>
          <a:p>
            <a:pPr lvl="1"/>
            <a:r>
              <a:rPr lang="en-US" dirty="0"/>
              <a:t>Change the text from “Let’s Get to Work” to “Let’s Work Together!”</a:t>
            </a:r>
          </a:p>
        </p:txBody>
      </p:sp>
      <p:sp>
        <p:nvSpPr>
          <p:cNvPr id="4" name="Slide Number Placeholder 3"/>
          <p:cNvSpPr>
            <a:spLocks noGrp="1"/>
          </p:cNvSpPr>
          <p:nvPr>
            <p:ph type="sldNum" sz="quarter" idx="12"/>
          </p:nvPr>
        </p:nvSpPr>
        <p:spPr/>
        <p:txBody>
          <a:bodyPr/>
          <a:lstStyle/>
          <a:p>
            <a:fld id="{E0C22FA3-EE12-2148-97BB-A3B11D28CCE9}" type="slidenum">
              <a:rPr lang="en-US" smtClean="0"/>
              <a:pPr/>
              <a:t>18</a:t>
            </a:fld>
            <a:endParaRPr lang="en-US"/>
          </a:p>
        </p:txBody>
      </p:sp>
      <p:sp>
        <p:nvSpPr>
          <p:cNvPr id="5" name="Text Placeholder 4"/>
          <p:cNvSpPr>
            <a:spLocks noGrp="1"/>
          </p:cNvSpPr>
          <p:nvPr>
            <p:ph type="body" sz="quarter" idx="13"/>
          </p:nvPr>
        </p:nvSpPr>
        <p:spPr/>
        <p:txBody>
          <a:bodyPr/>
          <a:lstStyle/>
          <a:p>
            <a:r>
              <a:rPr lang="en-US" sz="1600" dirty="0"/>
              <a:t>TO ALIGN WITH THE MILLENNIAL AND GEN Z WORLDVIEW &amp; ON-SCREEN MESSAGING HIERARCHY</a:t>
            </a:r>
          </a:p>
        </p:txBody>
      </p:sp>
      <p:sp>
        <p:nvSpPr>
          <p:cNvPr id="12" name="Oval 11"/>
          <p:cNvSpPr/>
          <p:nvPr/>
        </p:nvSpPr>
        <p:spPr>
          <a:xfrm>
            <a:off x="10622707" y="467916"/>
            <a:ext cx="1085428" cy="10854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0836997" y="774972"/>
            <a:ext cx="725959" cy="52935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1342" y="2544430"/>
            <a:ext cx="6636470" cy="2497810"/>
          </a:xfrm>
          <a:prstGeom prst="rect">
            <a:avLst/>
          </a:prstGeom>
          <a:effectLst>
            <a:outerShdw blurRad="50800" dist="38100" dir="2700000" algn="tl" rotWithShape="0">
              <a:prstClr val="black">
                <a:alpha val="11000"/>
              </a:prstClr>
            </a:outerShdw>
          </a:effectLst>
        </p:spPr>
      </p:pic>
    </p:spTree>
    <p:extLst>
      <p:ext uri="{BB962C8B-B14F-4D97-AF65-F5344CB8AC3E}">
        <p14:creationId xmlns:p14="http://schemas.microsoft.com/office/powerpoint/2010/main" val="778235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AREAS TO IMPROVE</a:t>
            </a:r>
          </a:p>
        </p:txBody>
      </p:sp>
      <p:sp>
        <p:nvSpPr>
          <p:cNvPr id="3" name="Content Placeholder 2"/>
          <p:cNvSpPr>
            <a:spLocks noGrp="1"/>
          </p:cNvSpPr>
          <p:nvPr>
            <p:ph idx="1"/>
          </p:nvPr>
        </p:nvSpPr>
        <p:spPr>
          <a:xfrm>
            <a:off x="685801" y="1695768"/>
            <a:ext cx="6046693" cy="4498909"/>
          </a:xfrm>
        </p:spPr>
        <p:txBody>
          <a:bodyPr/>
          <a:lstStyle/>
          <a:p>
            <a:r>
              <a:rPr lang="en-US" b="1" dirty="0"/>
              <a:t>Websites Need to Work on Mobile: </a:t>
            </a:r>
            <a:r>
              <a:rPr lang="en-US" dirty="0"/>
              <a:t>Only two websites reviewed were fully mobile responsive </a:t>
            </a:r>
            <a:br>
              <a:rPr lang="en-US" dirty="0"/>
            </a:br>
            <a:r>
              <a:rPr lang="en-US" dirty="0"/>
              <a:t>(the website presents itself differently on a smaller screen so it’s easy to use – and does so without you having to download an app). </a:t>
            </a:r>
          </a:p>
          <a:p>
            <a:r>
              <a:rPr lang="en-US" dirty="0"/>
              <a:t>Gen Z and Millennials spend a majority of their time on their mobile devices. This means your website must be easy to view and engage with on mobile devices as well as traditional computer screens. Test your site </a:t>
            </a:r>
            <a:r>
              <a:rPr lang="en-US" b="1" dirty="0"/>
              <a:t>today</a:t>
            </a:r>
            <a:r>
              <a:rPr lang="en-US" dirty="0"/>
              <a:t>. If it’s not easy to use on a mobile device than it needs to be updated asap.</a:t>
            </a:r>
          </a:p>
        </p:txBody>
      </p:sp>
      <p:sp>
        <p:nvSpPr>
          <p:cNvPr id="4" name="Slide Number Placeholder 3"/>
          <p:cNvSpPr>
            <a:spLocks noGrp="1"/>
          </p:cNvSpPr>
          <p:nvPr>
            <p:ph type="sldNum" sz="quarter" idx="12"/>
          </p:nvPr>
        </p:nvSpPr>
        <p:spPr/>
        <p:txBody>
          <a:bodyPr/>
          <a:lstStyle/>
          <a:p>
            <a:fld id="{E0C22FA3-EE12-2148-97BB-A3B11D28CCE9}" type="slidenum">
              <a:rPr lang="en-US" smtClean="0"/>
              <a:t>19</a:t>
            </a:fld>
            <a:endParaRPr lang="en-US"/>
          </a:p>
        </p:txBody>
      </p:sp>
      <p:pic>
        <p:nvPicPr>
          <p:cNvPr id="5" name="Picture 4"/>
          <p:cNvPicPr/>
          <p:nvPr/>
        </p:nvPicPr>
        <p:blipFill>
          <a:blip r:embed="rId2" cstate="screen">
            <a:extLst>
              <a:ext uri="{28A0092B-C50C-407E-A947-70E740481C1C}">
                <a14:useLocalDpi xmlns:a14="http://schemas.microsoft.com/office/drawing/2010/main"/>
              </a:ext>
            </a:extLst>
          </a:blip>
          <a:stretch>
            <a:fillRect/>
          </a:stretch>
        </p:blipFill>
        <p:spPr>
          <a:xfrm>
            <a:off x="7060807" y="1211698"/>
            <a:ext cx="2514798" cy="4473354"/>
          </a:xfrm>
          <a:prstGeom prst="rect">
            <a:avLst/>
          </a:prstGeom>
          <a:ln>
            <a:solidFill>
              <a:schemeClr val="accent5">
                <a:lumMod val="20000"/>
                <a:lumOff val="80000"/>
              </a:schemeClr>
            </a:solidFill>
          </a:ln>
          <a:effectLst>
            <a:outerShdw blurRad="50800" dist="38100" dir="2700000" algn="tl" rotWithShape="0">
              <a:prstClr val="black">
                <a:alpha val="11000"/>
              </a:prstClr>
            </a:outerShdw>
          </a:effectLst>
        </p:spPr>
      </p:pic>
      <p:sp>
        <p:nvSpPr>
          <p:cNvPr id="7" name="Oval 6"/>
          <p:cNvSpPr/>
          <p:nvPr/>
        </p:nvSpPr>
        <p:spPr>
          <a:xfrm>
            <a:off x="10622707" y="467916"/>
            <a:ext cx="1085428" cy="10854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cstate="screen">
            <a:biLevel thresh="25000"/>
            <a:extLst>
              <a:ext uri="{28A0092B-C50C-407E-A947-70E740481C1C}">
                <a14:useLocalDpi xmlns:a14="http://schemas.microsoft.com/office/drawing/2010/main"/>
              </a:ext>
            </a:extLst>
          </a:blip>
          <a:srcRect/>
          <a:stretch/>
        </p:blipFill>
        <p:spPr>
          <a:xfrm>
            <a:off x="10836997" y="774972"/>
            <a:ext cx="725959" cy="529357"/>
          </a:xfrm>
          <a:prstGeom prst="rect">
            <a:avLst/>
          </a:prstGeom>
        </p:spPr>
      </p:pic>
      <p:sp>
        <p:nvSpPr>
          <p:cNvPr id="10" name="Round Same Side Corner Rectangle 9"/>
          <p:cNvSpPr/>
          <p:nvPr/>
        </p:nvSpPr>
        <p:spPr>
          <a:xfrm>
            <a:off x="6732494" y="5751095"/>
            <a:ext cx="4975319" cy="687355"/>
          </a:xfrm>
          <a:prstGeom prst="round2Same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46893" y="5835991"/>
            <a:ext cx="3875547" cy="523220"/>
          </a:xfrm>
          <a:prstGeom prst="rect">
            <a:avLst/>
          </a:prstGeom>
        </p:spPr>
        <p:txBody>
          <a:bodyPr wrap="square">
            <a:spAutoFit/>
          </a:bodyPr>
          <a:lstStyle/>
          <a:p>
            <a:r>
              <a:rPr lang="en-US" sz="1400" b="1" dirty="0">
                <a:solidFill>
                  <a:schemeClr val="accent1"/>
                </a:solidFill>
              </a:rPr>
              <a:t>“Let’s check now if you company’s website is mobile friendly” (phone activity here)</a:t>
            </a:r>
          </a:p>
        </p:txBody>
      </p:sp>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r="-92"/>
          <a:stretch/>
        </p:blipFill>
        <p:spPr>
          <a:xfrm>
            <a:off x="6917319" y="5973440"/>
            <a:ext cx="544748" cy="32185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0153" y="1731183"/>
            <a:ext cx="2121523" cy="3770897"/>
          </a:xfrm>
          <a:prstGeom prst="rect">
            <a:avLst/>
          </a:prstGeom>
          <a:effectLst>
            <a:outerShdw blurRad="50800" dist="38100" dir="2700000" algn="tl" rotWithShape="0">
              <a:prstClr val="black">
                <a:alpha val="11000"/>
              </a:prstClr>
            </a:outerShdw>
          </a:effectLst>
        </p:spPr>
      </p:pic>
    </p:spTree>
    <p:extLst>
      <p:ext uri="{BB962C8B-B14F-4D97-AF65-F5344CB8AC3E}">
        <p14:creationId xmlns:p14="http://schemas.microsoft.com/office/powerpoint/2010/main" val="58868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a:xfrm>
            <a:off x="685801" y="1695769"/>
            <a:ext cx="6302828" cy="4117202"/>
          </a:xfrm>
        </p:spPr>
        <p:txBody>
          <a:bodyPr>
            <a:normAutofit/>
          </a:bodyPr>
          <a:lstStyle/>
          <a:p>
            <a:r>
              <a:rPr lang="en-US" dirty="0"/>
              <a:t>The Center for Generational Kinetics (The Center) implemented an in-depth review of Distribution Contractor Association’s (DCA) selected members’ websites and social media. </a:t>
            </a:r>
          </a:p>
          <a:p>
            <a:r>
              <a:rPr lang="en-US" dirty="0"/>
              <a:t>The goal was to identify what is working well, what can quickly be strengthened, and actions to take to drive online job interest and applications for its member companies with potential Gen Z and Millennial employees. </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6667" b="10824"/>
          <a:stretch/>
        </p:blipFill>
        <p:spPr>
          <a:xfrm>
            <a:off x="7231224" y="457200"/>
            <a:ext cx="4960776" cy="5658465"/>
          </a:xfrm>
          <a:prstGeom prst="rect">
            <a:avLst/>
          </a:prstGeom>
        </p:spPr>
      </p:pic>
      <p:sp>
        <p:nvSpPr>
          <p:cNvPr id="4" name="Slide Number Placeholder 3"/>
          <p:cNvSpPr>
            <a:spLocks noGrp="1"/>
          </p:cNvSpPr>
          <p:nvPr>
            <p:ph type="sldNum" sz="quarter" idx="12"/>
          </p:nvPr>
        </p:nvSpPr>
        <p:spPr/>
        <p:txBody>
          <a:bodyPr/>
          <a:lstStyle/>
          <a:p>
            <a:fld id="{E0C22FA3-EE12-2148-97BB-A3B11D28CCE9}" type="slidenum">
              <a:rPr lang="en-US" smtClean="0"/>
              <a:t>2</a:t>
            </a:fld>
            <a:endParaRPr lang="en-US"/>
          </a:p>
        </p:txBody>
      </p:sp>
    </p:spTree>
    <p:extLst>
      <p:ext uri="{BB962C8B-B14F-4D97-AF65-F5344CB8AC3E}">
        <p14:creationId xmlns:p14="http://schemas.microsoft.com/office/powerpoint/2010/main" val="1262177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AREAS TO IMPROVE</a:t>
            </a:r>
          </a:p>
        </p:txBody>
      </p:sp>
      <p:sp>
        <p:nvSpPr>
          <p:cNvPr id="3" name="Content Placeholder 2"/>
          <p:cNvSpPr>
            <a:spLocks noGrp="1"/>
          </p:cNvSpPr>
          <p:nvPr>
            <p:ph idx="1"/>
          </p:nvPr>
        </p:nvSpPr>
        <p:spPr>
          <a:xfrm>
            <a:off x="685800" y="1695768"/>
            <a:ext cx="10394575" cy="4498909"/>
          </a:xfrm>
        </p:spPr>
        <p:txBody>
          <a:bodyPr>
            <a:normAutofit/>
          </a:bodyPr>
          <a:lstStyle/>
          <a:p>
            <a:pPr marL="350837" lvl="1" indent="-342900">
              <a:buFont typeface="+mj-lt"/>
              <a:buAutoNum type="arabicPeriod"/>
            </a:pPr>
            <a:r>
              <a:rPr lang="en-US" b="1" dirty="0">
                <a:solidFill>
                  <a:schemeClr val="accent1"/>
                </a:solidFill>
              </a:rPr>
              <a:t>Clear Call to Action: </a:t>
            </a:r>
            <a:r>
              <a:rPr lang="en-US" dirty="0"/>
              <a:t>Website visitors need to know what actions to take first on the home page. </a:t>
            </a:r>
          </a:p>
          <a:p>
            <a:pPr marL="350837" lvl="1" indent="-342900">
              <a:buFont typeface="+mj-lt"/>
              <a:buAutoNum type="arabicPeriod"/>
            </a:pPr>
            <a:r>
              <a:rPr lang="en-US" b="1" dirty="0">
                <a:solidFill>
                  <a:schemeClr val="accent1"/>
                </a:solidFill>
              </a:rPr>
              <a:t>Mobile Friendly: </a:t>
            </a:r>
            <a:r>
              <a:rPr lang="en-US" dirty="0"/>
              <a:t>Build the website to be responsive to varying mobile screen sizes.</a:t>
            </a:r>
          </a:p>
          <a:p>
            <a:pPr marL="350837" lvl="1" indent="-342900">
              <a:buFont typeface="+mj-lt"/>
              <a:buAutoNum type="arabicPeriod"/>
            </a:pPr>
            <a:r>
              <a:rPr lang="en-US" b="1" dirty="0">
                <a:solidFill>
                  <a:schemeClr val="accent1"/>
                </a:solidFill>
              </a:rPr>
              <a:t>Gen Z and Millennial Images: </a:t>
            </a:r>
            <a:r>
              <a:rPr lang="en-US" dirty="0"/>
              <a:t>Gen Z and Millennials need to see pictures of employees their age in roles from entry-level to a leadership pathway. </a:t>
            </a:r>
          </a:p>
          <a:p>
            <a:pPr marL="350837" lvl="1" indent="-342900">
              <a:buFont typeface="+mj-lt"/>
              <a:buAutoNum type="arabicPeriod"/>
            </a:pPr>
            <a:r>
              <a:rPr lang="en-US" b="1" dirty="0">
                <a:solidFill>
                  <a:schemeClr val="accent1"/>
                </a:solidFill>
              </a:rPr>
              <a:t>Add Videos to Increase Engagement: </a:t>
            </a:r>
            <a:r>
              <a:rPr lang="en-US" dirty="0"/>
              <a:t>Short Gen Z and Millennial friendly videos will increase the amount of time job seekers spend on your website.</a:t>
            </a:r>
          </a:p>
          <a:p>
            <a:pPr marL="350837" lvl="1" indent="-342900">
              <a:buFont typeface="+mj-lt"/>
              <a:buAutoNum type="arabicPeriod"/>
            </a:pPr>
            <a:r>
              <a:rPr lang="en-US" b="1" dirty="0">
                <a:solidFill>
                  <a:schemeClr val="accent1"/>
                </a:solidFill>
              </a:rPr>
              <a:t>Make Navigation Easy to Use: </a:t>
            </a:r>
            <a:r>
              <a:rPr lang="en-US" dirty="0"/>
              <a:t>Don’t hide important pages in drop-down menus. Whenever possible, make one-click options clear and easy from the homepage. Example: Find your next job</a:t>
            </a:r>
          </a:p>
          <a:p>
            <a:pPr marL="350837" lvl="1" indent="-342900">
              <a:buFont typeface="+mj-lt"/>
              <a:buAutoNum type="arabicPeriod"/>
            </a:pPr>
            <a:r>
              <a:rPr lang="en-US" b="1" dirty="0">
                <a:solidFill>
                  <a:schemeClr val="accent1"/>
                </a:solidFill>
              </a:rPr>
              <a:t>Make Pages Easy to Scan: </a:t>
            </a:r>
            <a:r>
              <a:rPr lang="en-US" dirty="0"/>
              <a:t>Large blocks of text can be difficult to read on mobile and are frequently skipped by Millennials and Gen Z. Instead use bullet points, videos, and headers to make a page easy to scan at a glance.</a:t>
            </a:r>
          </a:p>
        </p:txBody>
      </p:sp>
      <p:sp>
        <p:nvSpPr>
          <p:cNvPr id="4" name="Slide Number Placeholder 3"/>
          <p:cNvSpPr>
            <a:spLocks noGrp="1"/>
          </p:cNvSpPr>
          <p:nvPr>
            <p:ph type="sldNum" sz="quarter" idx="12"/>
          </p:nvPr>
        </p:nvSpPr>
        <p:spPr/>
        <p:txBody>
          <a:bodyPr/>
          <a:lstStyle/>
          <a:p>
            <a:fld id="{E0C22FA3-EE12-2148-97BB-A3B11D28CCE9}" type="slidenum">
              <a:rPr lang="en-US" smtClean="0"/>
              <a:t>20</a:t>
            </a:fld>
            <a:endParaRPr lang="en-US"/>
          </a:p>
        </p:txBody>
      </p:sp>
      <p:sp>
        <p:nvSpPr>
          <p:cNvPr id="5" name="Oval 4"/>
          <p:cNvSpPr/>
          <p:nvPr/>
        </p:nvSpPr>
        <p:spPr>
          <a:xfrm>
            <a:off x="10622707" y="467916"/>
            <a:ext cx="1085428" cy="10854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0836997" y="774972"/>
            <a:ext cx="725959" cy="529357"/>
          </a:xfrm>
          <a:prstGeom prst="rect">
            <a:avLst/>
          </a:prstGeom>
        </p:spPr>
      </p:pic>
    </p:spTree>
    <p:extLst>
      <p:ext uri="{BB962C8B-B14F-4D97-AF65-F5344CB8AC3E}">
        <p14:creationId xmlns:p14="http://schemas.microsoft.com/office/powerpoint/2010/main" val="227845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SPECIFIC SOLUTIONS</a:t>
            </a:r>
          </a:p>
        </p:txBody>
      </p:sp>
      <p:sp>
        <p:nvSpPr>
          <p:cNvPr id="3" name="Content Placeholder 2"/>
          <p:cNvSpPr>
            <a:spLocks noGrp="1"/>
          </p:cNvSpPr>
          <p:nvPr>
            <p:ph idx="1"/>
          </p:nvPr>
        </p:nvSpPr>
        <p:spPr>
          <a:xfrm>
            <a:off x="685801" y="1695768"/>
            <a:ext cx="5031605" cy="4498909"/>
          </a:xfrm>
        </p:spPr>
        <p:txBody>
          <a:bodyPr/>
          <a:lstStyle/>
          <a:p>
            <a:pPr marL="350837" lvl="1" indent="-342900">
              <a:buFont typeface="+mj-lt"/>
              <a:buAutoNum type="arabicPeriod"/>
            </a:pPr>
            <a:r>
              <a:rPr lang="en-US" b="1" dirty="0">
                <a:solidFill>
                  <a:schemeClr val="tx2"/>
                </a:solidFill>
              </a:rPr>
              <a:t>Showcase Action, Diversity, and Being </a:t>
            </a:r>
            <a:br>
              <a:rPr lang="en-US" b="1" dirty="0">
                <a:solidFill>
                  <a:schemeClr val="tx2"/>
                </a:solidFill>
              </a:rPr>
            </a:br>
            <a:r>
              <a:rPr lang="en-US" b="1" dirty="0">
                <a:solidFill>
                  <a:schemeClr val="tx2"/>
                </a:solidFill>
              </a:rPr>
              <a:t>on The Frontlines of Making an Impact </a:t>
            </a:r>
            <a:br>
              <a:rPr lang="en-US" b="1" dirty="0">
                <a:solidFill>
                  <a:schemeClr val="tx2"/>
                </a:solidFill>
              </a:rPr>
            </a:br>
            <a:r>
              <a:rPr lang="en-US" b="1" dirty="0">
                <a:solidFill>
                  <a:schemeClr val="tx2"/>
                </a:solidFill>
              </a:rPr>
              <a:t>in Images and Videos</a:t>
            </a:r>
          </a:p>
          <a:p>
            <a:pPr lvl="2"/>
            <a:r>
              <a:rPr lang="en-US" dirty="0"/>
              <a:t>Add visuals of Gen Z and Millennial employees. The photos should not appear to be stock photos or “staged.” Gen Z and Millennials want to see what it is really like working for you on the "frontlines.”</a:t>
            </a:r>
          </a:p>
          <a:p>
            <a:pPr lvl="2"/>
            <a:r>
              <a:rPr lang="en-US" dirty="0"/>
              <a:t>Include ethnic diversity, and a variety of settings, activities, and experiences. A best practice strategy is to use more pictures of people rather than equipment. </a:t>
            </a:r>
          </a:p>
        </p:txBody>
      </p:sp>
      <p:sp>
        <p:nvSpPr>
          <p:cNvPr id="4" name="Slide Number Placeholder 3"/>
          <p:cNvSpPr>
            <a:spLocks noGrp="1"/>
          </p:cNvSpPr>
          <p:nvPr>
            <p:ph type="sldNum" sz="quarter" idx="12"/>
          </p:nvPr>
        </p:nvSpPr>
        <p:spPr/>
        <p:txBody>
          <a:bodyPr/>
          <a:lstStyle/>
          <a:p>
            <a:fld id="{E0C22FA3-EE12-2148-97BB-A3B11D28CCE9}" type="slidenum">
              <a:rPr lang="en-US" smtClean="0"/>
              <a:pPr/>
              <a:t>21</a:t>
            </a:fld>
            <a:endParaRPr lang="en-US"/>
          </a:p>
        </p:txBody>
      </p:sp>
      <p:sp>
        <p:nvSpPr>
          <p:cNvPr id="12" name="Oval 11"/>
          <p:cNvSpPr/>
          <p:nvPr/>
        </p:nvSpPr>
        <p:spPr>
          <a:xfrm>
            <a:off x="10622707" y="467916"/>
            <a:ext cx="1085428" cy="10854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3" name="Picture 12"/>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0836997" y="774972"/>
            <a:ext cx="725959" cy="529357"/>
          </a:xfrm>
          <a:prstGeom prst="rect">
            <a:avLst/>
          </a:prstGeom>
        </p:spPr>
      </p:pic>
      <p:pic>
        <p:nvPicPr>
          <p:cNvPr id="17" name="Picture 16"/>
          <p:cNvPicPr/>
          <p:nvPr/>
        </p:nvPicPr>
        <p:blipFill rotWithShape="1">
          <a:blip r:embed="rId3" cstate="screen">
            <a:extLst>
              <a:ext uri="{28A0092B-C50C-407E-A947-70E740481C1C}">
                <a14:useLocalDpi xmlns:a14="http://schemas.microsoft.com/office/drawing/2010/main"/>
              </a:ext>
            </a:extLst>
          </a:blip>
          <a:srcRect/>
          <a:stretch/>
        </p:blipFill>
        <p:spPr>
          <a:xfrm>
            <a:off x="7706146" y="3317763"/>
            <a:ext cx="4001666" cy="2715564"/>
          </a:xfrm>
          <a:prstGeom prst="rect">
            <a:avLst/>
          </a:prstGeom>
          <a:effectLst>
            <a:outerShdw blurRad="50800" dist="38100" dir="2700000" algn="tl" rotWithShape="0">
              <a:prstClr val="black">
                <a:alpha val="11000"/>
              </a:prstClr>
            </a:outerShdw>
          </a:effectLst>
        </p:spPr>
      </p:pic>
      <p:pic>
        <p:nvPicPr>
          <p:cNvPr id="14" name="Picture 13"/>
          <p:cNvPicPr/>
          <p:nvPr/>
        </p:nvPicPr>
        <p:blipFill rotWithShape="1">
          <a:blip r:embed="rId4" cstate="screen">
            <a:extLst>
              <a:ext uri="{28A0092B-C50C-407E-A947-70E740481C1C}">
                <a14:useLocalDpi xmlns:a14="http://schemas.microsoft.com/office/drawing/2010/main"/>
              </a:ext>
            </a:extLst>
          </a:blip>
          <a:srcRect/>
          <a:stretch/>
        </p:blipFill>
        <p:spPr>
          <a:xfrm>
            <a:off x="6343135" y="1553344"/>
            <a:ext cx="4279572" cy="2715564"/>
          </a:xfrm>
          <a:prstGeom prst="rect">
            <a:avLst/>
          </a:prstGeom>
          <a:effectLst>
            <a:outerShdw blurRad="50800" dist="38100" dir="2700000" algn="tl" rotWithShape="0">
              <a:prstClr val="black">
                <a:alpha val="11000"/>
              </a:prstClr>
            </a:outerShdw>
          </a:effectLst>
        </p:spPr>
      </p:pic>
    </p:spTree>
    <p:extLst>
      <p:ext uri="{BB962C8B-B14F-4D97-AF65-F5344CB8AC3E}">
        <p14:creationId xmlns:p14="http://schemas.microsoft.com/office/powerpoint/2010/main" val="649776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SPECIFIC SOLUTIONS</a:t>
            </a:r>
          </a:p>
        </p:txBody>
      </p:sp>
      <p:sp>
        <p:nvSpPr>
          <p:cNvPr id="7" name="Text Placeholder 6"/>
          <p:cNvSpPr>
            <a:spLocks noGrp="1"/>
          </p:cNvSpPr>
          <p:nvPr>
            <p:ph idx="1"/>
          </p:nvPr>
        </p:nvSpPr>
        <p:spPr>
          <a:xfrm>
            <a:off x="685801" y="1695768"/>
            <a:ext cx="5867399" cy="4498909"/>
          </a:xfrm>
        </p:spPr>
        <p:txBody>
          <a:bodyPr>
            <a:normAutofit/>
          </a:bodyPr>
          <a:lstStyle/>
          <a:p>
            <a:pPr marL="350837" lvl="1" indent="-342900">
              <a:buFont typeface="+mj-lt"/>
              <a:buAutoNum type="arabicPeriod" startAt="2"/>
            </a:pPr>
            <a:r>
              <a:rPr lang="en-US" b="1" dirty="0">
                <a:solidFill>
                  <a:schemeClr val="tx2"/>
                </a:solidFill>
              </a:rPr>
              <a:t>Include Information Gen Z and Millennials Want to Know on Your Careers Pages</a:t>
            </a:r>
          </a:p>
          <a:p>
            <a:pPr lvl="2"/>
            <a:r>
              <a:rPr lang="en-US" dirty="0"/>
              <a:t>Design and implement a strategic generational content plan targeted at job seekers ages 18 to 40, with an emphasis on 18 to 25 who might be entirely new to the industry. Consider core content pieces such as: 5 Things to Know about Our Industry, 7 Things to Know About Our Company, and titles such as: How Fast You Can Get Promoted, etc. </a:t>
            </a:r>
          </a:p>
          <a:p>
            <a:pPr lvl="2"/>
            <a:r>
              <a:rPr lang="en-US" dirty="0"/>
              <a:t>Offer a range of resources to website visitors. Gen Z and Millennials prefer online content that is specific to solving a problem or answering a question they have. An FAQ page or series of blog posts about what it is like to work at your company would be ideal, especially a behind the scenes or “day in the life of” with someone their age. </a:t>
            </a:r>
          </a:p>
        </p:txBody>
      </p:sp>
      <p:sp>
        <p:nvSpPr>
          <p:cNvPr id="4" name="Slide Number Placeholder 3"/>
          <p:cNvSpPr>
            <a:spLocks noGrp="1"/>
          </p:cNvSpPr>
          <p:nvPr>
            <p:ph type="sldNum" sz="quarter" idx="12"/>
          </p:nvPr>
        </p:nvSpPr>
        <p:spPr/>
        <p:txBody>
          <a:bodyPr/>
          <a:lstStyle/>
          <a:p>
            <a:fld id="{E0C22FA3-EE12-2148-97BB-A3B11D28CCE9}" type="slidenum">
              <a:rPr lang="en-US" smtClean="0"/>
              <a:pPr/>
              <a:t>22</a:t>
            </a:fld>
            <a:endParaRPr lang="en-US"/>
          </a:p>
        </p:txBody>
      </p:sp>
      <p:pic>
        <p:nvPicPr>
          <p:cNvPr id="20" name="Picture 19"/>
          <p:cNvPicPr/>
          <p:nvPr/>
        </p:nvPicPr>
        <p:blipFill rotWithShape="1">
          <a:blip r:embed="rId2" cstate="screen">
            <a:extLst>
              <a:ext uri="{28A0092B-C50C-407E-A947-70E740481C1C}">
                <a14:useLocalDpi xmlns:a14="http://schemas.microsoft.com/office/drawing/2010/main"/>
              </a:ext>
            </a:extLst>
          </a:blip>
          <a:srcRect/>
          <a:stretch/>
        </p:blipFill>
        <p:spPr>
          <a:xfrm>
            <a:off x="6978836" y="2114532"/>
            <a:ext cx="4873059" cy="3120856"/>
          </a:xfrm>
          <a:prstGeom prst="rect">
            <a:avLst/>
          </a:prstGeom>
          <a:ln>
            <a:solidFill>
              <a:schemeClr val="accent5">
                <a:lumMod val="20000"/>
                <a:lumOff val="80000"/>
              </a:schemeClr>
            </a:solidFill>
          </a:ln>
          <a:effectLst>
            <a:outerShdw blurRad="50800" dist="38100" dir="2700000" algn="tl" rotWithShape="0">
              <a:prstClr val="black">
                <a:alpha val="11000"/>
              </a:prstClr>
            </a:outerShdw>
          </a:effectLst>
        </p:spPr>
      </p:pic>
      <p:sp>
        <p:nvSpPr>
          <p:cNvPr id="21" name="Oval 20"/>
          <p:cNvSpPr/>
          <p:nvPr/>
        </p:nvSpPr>
        <p:spPr>
          <a:xfrm>
            <a:off x="10622707" y="467916"/>
            <a:ext cx="1085428" cy="10854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22" name="Picture 21"/>
          <p:cNvPicPr>
            <a:picLocks noChangeAspect="1"/>
          </p:cNvPicPr>
          <p:nvPr/>
        </p:nvPicPr>
        <p:blipFill rotWithShape="1">
          <a:blip r:embed="rId3" cstate="screen">
            <a:biLevel thresh="25000"/>
            <a:extLst>
              <a:ext uri="{28A0092B-C50C-407E-A947-70E740481C1C}">
                <a14:useLocalDpi xmlns:a14="http://schemas.microsoft.com/office/drawing/2010/main"/>
              </a:ext>
            </a:extLst>
          </a:blip>
          <a:srcRect/>
          <a:stretch/>
        </p:blipFill>
        <p:spPr>
          <a:xfrm>
            <a:off x="10836997" y="774972"/>
            <a:ext cx="725959" cy="529357"/>
          </a:xfrm>
          <a:prstGeom prst="rect">
            <a:avLst/>
          </a:prstGeom>
        </p:spPr>
      </p:pic>
    </p:spTree>
    <p:extLst>
      <p:ext uri="{BB962C8B-B14F-4D97-AF65-F5344CB8AC3E}">
        <p14:creationId xmlns:p14="http://schemas.microsoft.com/office/powerpoint/2010/main" val="1498135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SPECIFIC SOLUTIONS</a:t>
            </a:r>
          </a:p>
        </p:txBody>
      </p:sp>
      <p:sp>
        <p:nvSpPr>
          <p:cNvPr id="3" name="Content Placeholder 2"/>
          <p:cNvSpPr>
            <a:spLocks noGrp="1"/>
          </p:cNvSpPr>
          <p:nvPr>
            <p:ph idx="1"/>
          </p:nvPr>
        </p:nvSpPr>
        <p:spPr>
          <a:xfrm>
            <a:off x="685801" y="1695768"/>
            <a:ext cx="5410199" cy="4498909"/>
          </a:xfrm>
        </p:spPr>
        <p:txBody>
          <a:bodyPr>
            <a:normAutofit fontScale="92500" lnSpcReduction="10000"/>
          </a:bodyPr>
          <a:lstStyle/>
          <a:p>
            <a:pPr marL="350837" lvl="1" indent="-342900">
              <a:buFont typeface="+mj-lt"/>
              <a:buAutoNum type="arabicPeriod" startAt="3"/>
            </a:pPr>
            <a:r>
              <a:rPr lang="en-US" b="1" dirty="0">
                <a:solidFill>
                  <a:schemeClr val="tx2"/>
                </a:solidFill>
              </a:rPr>
              <a:t>Create Clear Navigation</a:t>
            </a:r>
          </a:p>
          <a:p>
            <a:pPr lvl="2"/>
            <a:r>
              <a:rPr lang="en-US" sz="1500" dirty="0"/>
              <a:t>Make it easy for Gen Z and Millennials to find where they want to go on the site. Link to employment or career landing pages with an engaging call to action button rather than drop-down menus. </a:t>
            </a:r>
          </a:p>
          <a:p>
            <a:pPr lvl="2"/>
            <a:r>
              <a:rPr lang="en-US" sz="1500" dirty="0"/>
              <a:t>Create progress bars for key recruiting outcomes, such as applying for a job (ex: Domino’s pizza tracker or Amazon order tracking)</a:t>
            </a:r>
          </a:p>
          <a:p>
            <a:pPr marL="350837" lvl="1" indent="-342900">
              <a:buFont typeface="+mj-lt"/>
              <a:buAutoNum type="arabicPeriod" startAt="4"/>
            </a:pPr>
            <a:r>
              <a:rPr lang="en-US" b="1" dirty="0">
                <a:solidFill>
                  <a:schemeClr val="tx2"/>
                </a:solidFill>
              </a:rPr>
              <a:t>Highlight Call to Action: </a:t>
            </a:r>
            <a:r>
              <a:rPr lang="en-US" sz="1500" dirty="0"/>
              <a:t>Use contrasting colors to highlight exactly where the company wants Gen Z and Millennials to look on each page. One way to think about it: What is most important for job seekers to read or do (CTA) on this web page? That is what should stand out</a:t>
            </a:r>
            <a:r>
              <a:rPr lang="en-US" sz="1600" dirty="0"/>
              <a:t>.</a:t>
            </a:r>
          </a:p>
          <a:p>
            <a:pPr marL="350837" lvl="1" indent="-342900">
              <a:buFont typeface="+mj-lt"/>
              <a:buAutoNum type="arabicPeriod" startAt="5"/>
            </a:pPr>
            <a:r>
              <a:rPr lang="en-US" b="1" dirty="0">
                <a:solidFill>
                  <a:schemeClr val="tx2"/>
                </a:solidFill>
              </a:rPr>
              <a:t>Break Up Blocks of Text: </a:t>
            </a:r>
            <a:r>
              <a:rPr lang="en-US" sz="1500" dirty="0"/>
              <a:t>Add visuals, icons, graphics, and 3 to 5 bullet points to break up heavy text areas into content that is more engaging and welcoming.</a:t>
            </a:r>
          </a:p>
        </p:txBody>
      </p:sp>
      <p:sp>
        <p:nvSpPr>
          <p:cNvPr id="4" name="Slide Number Placeholder 3"/>
          <p:cNvSpPr>
            <a:spLocks noGrp="1"/>
          </p:cNvSpPr>
          <p:nvPr>
            <p:ph type="sldNum" sz="quarter" idx="12"/>
          </p:nvPr>
        </p:nvSpPr>
        <p:spPr/>
        <p:txBody>
          <a:bodyPr/>
          <a:lstStyle/>
          <a:p>
            <a:fld id="{E0C22FA3-EE12-2148-97BB-A3B11D28CCE9}" type="slidenum">
              <a:rPr lang="en-US" smtClean="0"/>
              <a:t>23</a:t>
            </a:fld>
            <a:endParaRPr lang="en-US"/>
          </a:p>
        </p:txBody>
      </p:sp>
      <p:sp>
        <p:nvSpPr>
          <p:cNvPr id="6" name="Oval 5"/>
          <p:cNvSpPr/>
          <p:nvPr/>
        </p:nvSpPr>
        <p:spPr>
          <a:xfrm>
            <a:off x="10622707" y="467916"/>
            <a:ext cx="1085428" cy="10854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7" name="Picture 6"/>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0836997" y="774972"/>
            <a:ext cx="725959" cy="52935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859" y="2602321"/>
            <a:ext cx="5518276" cy="2167641"/>
          </a:xfrm>
          <a:prstGeom prst="rect">
            <a:avLst/>
          </a:prstGeom>
          <a:ln>
            <a:solidFill>
              <a:schemeClr val="accent5">
                <a:lumMod val="20000"/>
                <a:lumOff val="80000"/>
              </a:schemeClr>
            </a:solidFill>
          </a:ln>
          <a:effectLst>
            <a:outerShdw blurRad="50800" dist="38100" dir="2700000" algn="tl" rotWithShape="0">
              <a:prstClr val="black">
                <a:alpha val="11000"/>
              </a:prstClr>
            </a:outerShdw>
          </a:effectLst>
        </p:spPr>
      </p:pic>
    </p:spTree>
    <p:extLst>
      <p:ext uri="{BB962C8B-B14F-4D97-AF65-F5344CB8AC3E}">
        <p14:creationId xmlns:p14="http://schemas.microsoft.com/office/powerpoint/2010/main" val="1172493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Website  |  GEN Z AND MILLENNIAL</a:t>
            </a:r>
          </a:p>
        </p:txBody>
      </p:sp>
      <p:sp>
        <p:nvSpPr>
          <p:cNvPr id="7" name="Text Placeholder 6"/>
          <p:cNvSpPr>
            <a:spLocks noGrp="1"/>
          </p:cNvSpPr>
          <p:nvPr>
            <p:ph type="body" idx="1"/>
          </p:nvPr>
        </p:nvSpPr>
        <p:spPr/>
        <p:txBody>
          <a:bodyPr/>
          <a:lstStyle/>
          <a:p>
            <a:r>
              <a:rPr lang="en-US" dirty="0"/>
              <a:t>JOB SEEKER AND APPLICANT PATHWAY</a:t>
            </a:r>
          </a:p>
        </p:txBody>
      </p:sp>
      <p:sp>
        <p:nvSpPr>
          <p:cNvPr id="10" name="Oval 9"/>
          <p:cNvSpPr/>
          <p:nvPr/>
        </p:nvSpPr>
        <p:spPr>
          <a:xfrm>
            <a:off x="10522450" y="4818640"/>
            <a:ext cx="1364750" cy="136475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t="-10251"/>
          <a:stretch/>
        </p:blipFill>
        <p:spPr>
          <a:xfrm>
            <a:off x="10670824" y="5029237"/>
            <a:ext cx="1054712" cy="960826"/>
          </a:xfrm>
          <a:prstGeom prst="rect">
            <a:avLst/>
          </a:prstGeom>
        </p:spPr>
      </p:pic>
    </p:spTree>
    <p:extLst>
      <p:ext uri="{BB962C8B-B14F-4D97-AF65-F5344CB8AC3E}">
        <p14:creationId xmlns:p14="http://schemas.microsoft.com/office/powerpoint/2010/main" val="1627465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WEBSITES REVIEWED</a:t>
            </a:r>
          </a:p>
        </p:txBody>
      </p:sp>
      <p:sp>
        <p:nvSpPr>
          <p:cNvPr id="3" name="Content Placeholder 2"/>
          <p:cNvSpPr>
            <a:spLocks noGrp="1"/>
          </p:cNvSpPr>
          <p:nvPr>
            <p:ph idx="1"/>
          </p:nvPr>
        </p:nvSpPr>
        <p:spPr>
          <a:xfrm>
            <a:off x="685801" y="1695768"/>
            <a:ext cx="5960805" cy="4498909"/>
          </a:xfrm>
        </p:spPr>
        <p:txBody>
          <a:bodyPr numCol="1">
            <a:normAutofit/>
          </a:bodyPr>
          <a:lstStyle/>
          <a:p>
            <a:pPr lvl="1"/>
            <a:r>
              <a:rPr lang="en-US" u="sng" dirty="0">
                <a:hlinkClick r:id="rId2"/>
              </a:rPr>
              <a:t>https://www.millerpipeline.com/careers/</a:t>
            </a:r>
            <a:r>
              <a:rPr lang="en-US" dirty="0"/>
              <a:t> </a:t>
            </a:r>
          </a:p>
          <a:p>
            <a:pPr lvl="1"/>
            <a:r>
              <a:rPr lang="en-US" u="sng" dirty="0">
                <a:hlinkClick r:id="rId3"/>
              </a:rPr>
              <a:t>http://www.infrasourceus.com/careers</a:t>
            </a:r>
            <a:r>
              <a:rPr lang="en-US" dirty="0"/>
              <a:t> </a:t>
            </a:r>
          </a:p>
          <a:p>
            <a:pPr lvl="1"/>
            <a:r>
              <a:rPr lang="en-US" u="sng" dirty="0">
                <a:hlinkClick r:id="rId4"/>
              </a:rPr>
              <a:t>https://jobs.nextcenturi.com/NPL/go/NPL-JOBS/3558600/</a:t>
            </a:r>
            <a:r>
              <a:rPr lang="en-US" dirty="0"/>
              <a:t> </a:t>
            </a:r>
          </a:p>
          <a:p>
            <a:pPr lvl="1"/>
            <a:r>
              <a:rPr lang="en-US" u="sng" dirty="0">
                <a:hlinkClick r:id="rId5"/>
              </a:rPr>
              <a:t>http://www.ellingsoncompanies.com/careers/</a:t>
            </a:r>
            <a:r>
              <a:rPr lang="en-US" dirty="0"/>
              <a:t> </a:t>
            </a:r>
          </a:p>
          <a:p>
            <a:pPr lvl="1"/>
            <a:r>
              <a:rPr lang="en-US" u="sng" dirty="0">
                <a:hlinkClick r:id="rId6"/>
              </a:rPr>
              <a:t>http://q3contracting.com/employment/postings</a:t>
            </a:r>
            <a:r>
              <a:rPr lang="en-US" dirty="0"/>
              <a:t> </a:t>
            </a:r>
          </a:p>
          <a:p>
            <a:pPr lvl="1"/>
            <a:r>
              <a:rPr lang="en-US" u="sng" dirty="0">
                <a:hlinkClick r:id="rId7"/>
              </a:rPr>
              <a:t>http://gabes.com/careers</a:t>
            </a:r>
            <a:r>
              <a:rPr lang="en-US" dirty="0"/>
              <a:t> </a:t>
            </a:r>
          </a:p>
          <a:p>
            <a:pPr lvl="1"/>
            <a:r>
              <a:rPr lang="en-US" u="sng" dirty="0">
                <a:hlinkClick r:id="rId8"/>
              </a:rPr>
              <a:t>http://www.alexparis.com/employment.htm</a:t>
            </a:r>
            <a:endParaRPr lang="en-US" dirty="0"/>
          </a:p>
        </p:txBody>
      </p:sp>
      <p:sp>
        <p:nvSpPr>
          <p:cNvPr id="4" name="Slide Number Placeholder 3"/>
          <p:cNvSpPr>
            <a:spLocks noGrp="1"/>
          </p:cNvSpPr>
          <p:nvPr>
            <p:ph type="sldNum" sz="quarter" idx="12"/>
          </p:nvPr>
        </p:nvSpPr>
        <p:spPr/>
        <p:txBody>
          <a:bodyPr/>
          <a:lstStyle/>
          <a:p>
            <a:fld id="{E0C22FA3-EE12-2148-97BB-A3B11D28CCE9}" type="slidenum">
              <a:rPr lang="en-US" smtClean="0"/>
              <a:t>25</a:t>
            </a:fld>
            <a:endParaRPr lang="en-US"/>
          </a:p>
        </p:txBody>
      </p:sp>
      <p:sp>
        <p:nvSpPr>
          <p:cNvPr id="7" name="Oval 6"/>
          <p:cNvSpPr/>
          <p:nvPr/>
        </p:nvSpPr>
        <p:spPr>
          <a:xfrm>
            <a:off x="10622707" y="467916"/>
            <a:ext cx="1085428" cy="108542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9" cstate="screen">
            <a:extLst>
              <a:ext uri="{28A0092B-C50C-407E-A947-70E740481C1C}">
                <a14:useLocalDpi xmlns:a14="http://schemas.microsoft.com/office/drawing/2010/main"/>
              </a:ext>
            </a:extLst>
          </a:blip>
          <a:srcRect t="-10251"/>
          <a:stretch/>
        </p:blipFill>
        <p:spPr>
          <a:xfrm>
            <a:off x="10750519" y="632661"/>
            <a:ext cx="829803" cy="755937"/>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46606" y="1947511"/>
            <a:ext cx="5061530" cy="3576309"/>
          </a:xfrm>
          <a:prstGeom prst="rect">
            <a:avLst/>
          </a:prstGeom>
          <a:ln>
            <a:solidFill>
              <a:schemeClr val="accent5">
                <a:lumMod val="20000"/>
                <a:lumOff val="80000"/>
              </a:schemeClr>
            </a:solidFill>
          </a:ln>
          <a:effectLst>
            <a:outerShdw blurRad="50800" dist="38100" dir="2700000" algn="tl" rotWithShape="0">
              <a:prstClr val="black">
                <a:alpha val="11000"/>
              </a:prstClr>
            </a:outerShdw>
          </a:effectLst>
        </p:spPr>
      </p:pic>
    </p:spTree>
    <p:extLst>
      <p:ext uri="{BB962C8B-B14F-4D97-AF65-F5344CB8AC3E}">
        <p14:creationId xmlns:p14="http://schemas.microsoft.com/office/powerpoint/2010/main" val="308270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CONSIDERATIONS</a:t>
            </a:r>
          </a:p>
        </p:txBody>
      </p:sp>
      <p:sp>
        <p:nvSpPr>
          <p:cNvPr id="3" name="Slide Number Placeholder 2"/>
          <p:cNvSpPr>
            <a:spLocks noGrp="1"/>
          </p:cNvSpPr>
          <p:nvPr>
            <p:ph type="sldNum" sz="quarter" idx="12"/>
          </p:nvPr>
        </p:nvSpPr>
        <p:spPr/>
        <p:txBody>
          <a:bodyPr/>
          <a:lstStyle/>
          <a:p>
            <a:fld id="{E0C22FA3-EE12-2148-97BB-A3B11D28CCE9}" type="slidenum">
              <a:rPr lang="en-US" smtClean="0"/>
              <a:t>26</a:t>
            </a:fld>
            <a:endParaRPr lang="en-US"/>
          </a:p>
        </p:txBody>
      </p:sp>
      <p:grpSp>
        <p:nvGrpSpPr>
          <p:cNvPr id="8" name="Group 7"/>
          <p:cNvGrpSpPr/>
          <p:nvPr/>
        </p:nvGrpSpPr>
        <p:grpSpPr>
          <a:xfrm>
            <a:off x="1102272" y="2618199"/>
            <a:ext cx="5316635" cy="3278478"/>
            <a:chOff x="1102272" y="2618199"/>
            <a:chExt cx="5316635" cy="3278478"/>
          </a:xfrm>
        </p:grpSpPr>
        <p:cxnSp>
          <p:nvCxnSpPr>
            <p:cNvPr id="9" name="Straight Connector 8"/>
            <p:cNvCxnSpPr/>
            <p:nvPr/>
          </p:nvCxnSpPr>
          <p:spPr>
            <a:xfrm flipV="1">
              <a:off x="6293342" y="2782229"/>
              <a:ext cx="0" cy="2586476"/>
            </a:xfrm>
            <a:prstGeom prst="line">
              <a:avLst/>
            </a:prstGeom>
            <a:ln w="762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Left Bracket 9"/>
            <p:cNvSpPr/>
            <p:nvPr/>
          </p:nvSpPr>
          <p:spPr>
            <a:xfrm rot="5400000" flipV="1">
              <a:off x="5954490" y="2317815"/>
              <a:ext cx="123953" cy="804880"/>
            </a:xfrm>
            <a:prstGeom prst="leftBracket">
              <a:avLst>
                <a:gd name="adj" fmla="val 102144"/>
              </a:avLst>
            </a:prstGeom>
            <a:ln w="762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t>    </a:t>
              </a:r>
            </a:p>
          </p:txBody>
        </p:sp>
        <p:cxnSp>
          <p:nvCxnSpPr>
            <p:cNvPr id="11" name="Straight Connector 10"/>
            <p:cNvCxnSpPr/>
            <p:nvPr/>
          </p:nvCxnSpPr>
          <p:spPr>
            <a:xfrm flipV="1">
              <a:off x="1102272" y="2618199"/>
              <a:ext cx="0" cy="3181299"/>
            </a:xfrm>
            <a:prstGeom prst="line">
              <a:avLst/>
            </a:prstGeom>
            <a:ln w="762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 name="Left Bracket 11"/>
            <p:cNvSpPr/>
            <p:nvPr/>
          </p:nvSpPr>
          <p:spPr>
            <a:xfrm rot="16200000">
              <a:off x="3297955" y="3580300"/>
              <a:ext cx="121000" cy="4511754"/>
            </a:xfrm>
            <a:prstGeom prst="leftBracket">
              <a:avLst>
                <a:gd name="adj" fmla="val 102144"/>
              </a:avLst>
            </a:prstGeom>
            <a:ln w="762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t>   </a:t>
              </a:r>
            </a:p>
          </p:txBody>
        </p:sp>
        <p:cxnSp>
          <p:nvCxnSpPr>
            <p:cNvPr id="13" name="Straight Connector 12"/>
            <p:cNvCxnSpPr/>
            <p:nvPr/>
          </p:nvCxnSpPr>
          <p:spPr>
            <a:xfrm flipV="1">
              <a:off x="5614332" y="2782229"/>
              <a:ext cx="0" cy="3017270"/>
            </a:xfrm>
            <a:prstGeom prst="line">
              <a:avLst/>
            </a:prstGeom>
            <a:ln w="762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14" name="Rounded Rectangle 13"/>
          <p:cNvSpPr/>
          <p:nvPr/>
        </p:nvSpPr>
        <p:spPr>
          <a:xfrm>
            <a:off x="5885621" y="4124579"/>
            <a:ext cx="828812" cy="596266"/>
          </a:xfrm>
          <a:prstGeom prst="roundRect">
            <a:avLst>
              <a:gd name="adj" fmla="val 10761"/>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885621" y="4113783"/>
            <a:ext cx="828812" cy="584775"/>
          </a:xfrm>
          <a:prstGeom prst="rect">
            <a:avLst/>
          </a:prstGeom>
          <a:noFill/>
        </p:spPr>
        <p:txBody>
          <a:bodyPr wrap="square" rtlCol="0">
            <a:spAutoFit/>
          </a:bodyPr>
          <a:lstStyle/>
          <a:p>
            <a:pPr algn="ctr"/>
            <a:r>
              <a:rPr lang="en-US" sz="3200" b="1" dirty="0">
                <a:solidFill>
                  <a:schemeClr val="bg1"/>
                </a:solidFill>
              </a:rPr>
              <a:t>06</a:t>
            </a:r>
          </a:p>
        </p:txBody>
      </p:sp>
      <p:sp>
        <p:nvSpPr>
          <p:cNvPr id="16" name="Rounded Rectangle 15"/>
          <p:cNvSpPr/>
          <p:nvPr/>
        </p:nvSpPr>
        <p:spPr>
          <a:xfrm>
            <a:off x="5885621" y="3233844"/>
            <a:ext cx="828812" cy="596266"/>
          </a:xfrm>
          <a:prstGeom prst="roundRect">
            <a:avLst>
              <a:gd name="adj" fmla="val 10761"/>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885621" y="3234539"/>
            <a:ext cx="828812" cy="584775"/>
          </a:xfrm>
          <a:prstGeom prst="rect">
            <a:avLst/>
          </a:prstGeom>
          <a:noFill/>
        </p:spPr>
        <p:txBody>
          <a:bodyPr wrap="square" rtlCol="0">
            <a:spAutoFit/>
          </a:bodyPr>
          <a:lstStyle/>
          <a:p>
            <a:pPr algn="ctr"/>
            <a:r>
              <a:rPr lang="en-US" sz="3200" b="1" dirty="0">
                <a:solidFill>
                  <a:schemeClr val="bg1"/>
                </a:solidFill>
              </a:rPr>
              <a:t>05</a:t>
            </a:r>
          </a:p>
        </p:txBody>
      </p:sp>
      <p:sp>
        <p:nvSpPr>
          <p:cNvPr id="18" name="Rounded Rectangle 17"/>
          <p:cNvSpPr/>
          <p:nvPr/>
        </p:nvSpPr>
        <p:spPr>
          <a:xfrm>
            <a:off x="685802" y="3640632"/>
            <a:ext cx="828812" cy="596266"/>
          </a:xfrm>
          <a:prstGeom prst="roundRect">
            <a:avLst>
              <a:gd name="adj" fmla="val 10761"/>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85802" y="3641327"/>
            <a:ext cx="828812" cy="584775"/>
          </a:xfrm>
          <a:prstGeom prst="rect">
            <a:avLst/>
          </a:prstGeom>
          <a:noFill/>
        </p:spPr>
        <p:txBody>
          <a:bodyPr wrap="square" rtlCol="0">
            <a:spAutoFit/>
          </a:bodyPr>
          <a:lstStyle/>
          <a:p>
            <a:pPr algn="ctr"/>
            <a:r>
              <a:rPr lang="en-US" sz="3200" b="1" dirty="0">
                <a:solidFill>
                  <a:schemeClr val="bg1"/>
                </a:solidFill>
              </a:rPr>
              <a:t>02</a:t>
            </a:r>
          </a:p>
        </p:txBody>
      </p:sp>
      <p:sp>
        <p:nvSpPr>
          <p:cNvPr id="20" name="Rounded Rectangle 19"/>
          <p:cNvSpPr/>
          <p:nvPr/>
        </p:nvSpPr>
        <p:spPr>
          <a:xfrm>
            <a:off x="685803" y="2349228"/>
            <a:ext cx="828812" cy="596266"/>
          </a:xfrm>
          <a:prstGeom prst="roundRect">
            <a:avLst>
              <a:gd name="adj" fmla="val 10761"/>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5"/>
          <p:cNvSpPr txBox="1">
            <a:spLocks/>
          </p:cNvSpPr>
          <p:nvPr/>
        </p:nvSpPr>
        <p:spPr>
          <a:xfrm>
            <a:off x="1514614" y="2126278"/>
            <a:ext cx="3973848" cy="1042166"/>
          </a:xfrm>
          <a:prstGeom prst="rect">
            <a:avLst/>
          </a:prstGeom>
        </p:spPr>
        <p:txBody>
          <a:bodyPr vert="horz" lIns="91440" tIns="45720" rIns="91440" bIns="45720" rtlCol="0" anchor="ctr">
            <a:norm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7937" lvl="1" indent="0">
              <a:buNone/>
            </a:pPr>
            <a:r>
              <a:rPr lang="en-US" sz="1400" b="1" dirty="0"/>
              <a:t>CALL TO ACTION (CTA): </a:t>
            </a:r>
            <a:r>
              <a:rPr lang="en-US" sz="1400" dirty="0"/>
              <a:t>Is the call to action to apply clear and prominent on the home page?</a:t>
            </a:r>
          </a:p>
        </p:txBody>
      </p:sp>
      <p:sp>
        <p:nvSpPr>
          <p:cNvPr id="22" name="TextBox 21"/>
          <p:cNvSpPr txBox="1"/>
          <p:nvPr/>
        </p:nvSpPr>
        <p:spPr>
          <a:xfrm>
            <a:off x="685803" y="2349923"/>
            <a:ext cx="828812" cy="584775"/>
          </a:xfrm>
          <a:prstGeom prst="rect">
            <a:avLst/>
          </a:prstGeom>
          <a:noFill/>
        </p:spPr>
        <p:txBody>
          <a:bodyPr wrap="square" rtlCol="0">
            <a:spAutoFit/>
          </a:bodyPr>
          <a:lstStyle/>
          <a:p>
            <a:pPr algn="ctr"/>
            <a:r>
              <a:rPr lang="en-US" sz="3200" b="1" dirty="0">
                <a:solidFill>
                  <a:schemeClr val="bg1"/>
                </a:solidFill>
              </a:rPr>
              <a:t>01</a:t>
            </a:r>
          </a:p>
        </p:txBody>
      </p:sp>
      <p:sp>
        <p:nvSpPr>
          <p:cNvPr id="23" name="Content Placeholder 5"/>
          <p:cNvSpPr txBox="1">
            <a:spLocks/>
          </p:cNvSpPr>
          <p:nvPr/>
        </p:nvSpPr>
        <p:spPr>
          <a:xfrm>
            <a:off x="1514613" y="3455021"/>
            <a:ext cx="3916300" cy="967488"/>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7937" lvl="1" indent="0">
              <a:buNone/>
            </a:pPr>
            <a:r>
              <a:rPr lang="en-US" sz="1400" b="1" dirty="0"/>
              <a:t>CTA VISUAL AMPLIFICATION: </a:t>
            </a:r>
            <a:r>
              <a:rPr lang="en-US" sz="1400" dirty="0"/>
              <a:t>Is the call-to-action amplified by an icon, button or other attention focusing visual? </a:t>
            </a:r>
          </a:p>
        </p:txBody>
      </p:sp>
      <p:sp>
        <p:nvSpPr>
          <p:cNvPr id="24" name="Content Placeholder 5"/>
          <p:cNvSpPr txBox="1">
            <a:spLocks/>
          </p:cNvSpPr>
          <p:nvPr/>
        </p:nvSpPr>
        <p:spPr>
          <a:xfrm>
            <a:off x="6714432" y="3207145"/>
            <a:ext cx="4621991" cy="649664"/>
          </a:xfrm>
          <a:prstGeom prst="rect">
            <a:avLst/>
          </a:prstGeom>
        </p:spPr>
        <p:txBody>
          <a:bodyPr vert="horz" lIns="91440" tIns="45720" rIns="91440" bIns="45720" rtlCol="0" anchor="ctr">
            <a:norm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7937" lvl="1" indent="0">
              <a:buNone/>
            </a:pPr>
            <a:r>
              <a:rPr lang="en-US" sz="1400" b="1" dirty="0"/>
              <a:t>EASY APPLY ON ALL DEVICES: </a:t>
            </a:r>
            <a:r>
              <a:rPr lang="en-US" sz="1400" dirty="0"/>
              <a:t>Can a job seeker apply on your website via laptop and mobile?</a:t>
            </a:r>
          </a:p>
        </p:txBody>
      </p:sp>
      <p:sp>
        <p:nvSpPr>
          <p:cNvPr id="25" name="Content Placeholder 5"/>
          <p:cNvSpPr txBox="1">
            <a:spLocks/>
          </p:cNvSpPr>
          <p:nvPr/>
        </p:nvSpPr>
        <p:spPr>
          <a:xfrm>
            <a:off x="6714432" y="4010792"/>
            <a:ext cx="4808007" cy="823840"/>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7937" lvl="1" indent="0">
              <a:buNone/>
            </a:pPr>
            <a:r>
              <a:rPr lang="en-US" sz="1400" b="1" dirty="0"/>
              <a:t>FAST APPLICATION : </a:t>
            </a:r>
            <a:r>
              <a:rPr lang="en-US" sz="1400" dirty="0"/>
              <a:t>Can a Gen Z or Millennial job seeker start an application and set up an account in</a:t>
            </a:r>
            <a:r>
              <a:rPr lang="en-US" sz="1400" b="1" dirty="0"/>
              <a:t> 60 seconds </a:t>
            </a:r>
            <a:r>
              <a:rPr lang="en-US" sz="1400" dirty="0"/>
              <a:t>or less?</a:t>
            </a:r>
          </a:p>
        </p:txBody>
      </p:sp>
      <p:sp>
        <p:nvSpPr>
          <p:cNvPr id="26" name="Rounded Rectangle 25"/>
          <p:cNvSpPr/>
          <p:nvPr/>
        </p:nvSpPr>
        <p:spPr>
          <a:xfrm>
            <a:off x="685801" y="4992425"/>
            <a:ext cx="828812" cy="596266"/>
          </a:xfrm>
          <a:prstGeom prst="roundRect">
            <a:avLst>
              <a:gd name="adj" fmla="val 10761"/>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685801" y="4993120"/>
            <a:ext cx="828812" cy="584775"/>
          </a:xfrm>
          <a:prstGeom prst="rect">
            <a:avLst/>
          </a:prstGeom>
          <a:noFill/>
        </p:spPr>
        <p:txBody>
          <a:bodyPr wrap="square" rtlCol="0">
            <a:spAutoFit/>
          </a:bodyPr>
          <a:lstStyle/>
          <a:p>
            <a:pPr algn="ctr"/>
            <a:r>
              <a:rPr lang="en-US" sz="3200" b="1" dirty="0">
                <a:solidFill>
                  <a:schemeClr val="bg1"/>
                </a:solidFill>
              </a:rPr>
              <a:t>03</a:t>
            </a:r>
          </a:p>
        </p:txBody>
      </p:sp>
      <p:sp>
        <p:nvSpPr>
          <p:cNvPr id="28" name="Content Placeholder 5"/>
          <p:cNvSpPr txBox="1">
            <a:spLocks/>
          </p:cNvSpPr>
          <p:nvPr/>
        </p:nvSpPr>
        <p:spPr>
          <a:xfrm>
            <a:off x="1514612" y="4830653"/>
            <a:ext cx="4099414" cy="919811"/>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7937" lvl="1" indent="0">
              <a:buNone/>
            </a:pPr>
            <a:r>
              <a:rPr lang="en-US" sz="1400" b="1" dirty="0"/>
              <a:t>EMPLOYMENT BRAND PROMISE: </a:t>
            </a:r>
            <a:r>
              <a:rPr lang="en-US" sz="1400" dirty="0"/>
              <a:t>How is your company employment brand and employment promise being communicated in job postings listed on your site and on other websites?</a:t>
            </a:r>
          </a:p>
        </p:txBody>
      </p:sp>
      <p:sp>
        <p:nvSpPr>
          <p:cNvPr id="29" name="Rounded Rectangle 28"/>
          <p:cNvSpPr/>
          <p:nvPr/>
        </p:nvSpPr>
        <p:spPr>
          <a:xfrm>
            <a:off x="5885621" y="2349228"/>
            <a:ext cx="828812" cy="596266"/>
          </a:xfrm>
          <a:prstGeom prst="roundRect">
            <a:avLst>
              <a:gd name="adj" fmla="val 10761"/>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885621" y="2338432"/>
            <a:ext cx="828812" cy="584775"/>
          </a:xfrm>
          <a:prstGeom prst="rect">
            <a:avLst/>
          </a:prstGeom>
          <a:noFill/>
        </p:spPr>
        <p:txBody>
          <a:bodyPr wrap="square" rtlCol="0">
            <a:spAutoFit/>
          </a:bodyPr>
          <a:lstStyle/>
          <a:p>
            <a:pPr algn="ctr"/>
            <a:r>
              <a:rPr lang="en-US" sz="3200" b="1" dirty="0">
                <a:solidFill>
                  <a:schemeClr val="bg1"/>
                </a:solidFill>
              </a:rPr>
              <a:t>04</a:t>
            </a:r>
          </a:p>
        </p:txBody>
      </p:sp>
      <p:sp>
        <p:nvSpPr>
          <p:cNvPr id="31" name="Content Placeholder 5"/>
          <p:cNvSpPr txBox="1">
            <a:spLocks/>
          </p:cNvSpPr>
          <p:nvPr/>
        </p:nvSpPr>
        <p:spPr>
          <a:xfrm>
            <a:off x="6714433" y="2307898"/>
            <a:ext cx="4723731" cy="678926"/>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7937" lvl="1" indent="0">
              <a:buNone/>
            </a:pPr>
            <a:r>
              <a:rPr lang="en-US" sz="1400" b="1" dirty="0"/>
              <a:t>EMPLOYER REVIEWS: </a:t>
            </a:r>
            <a:r>
              <a:rPr lang="en-US" sz="1400" dirty="0"/>
              <a:t>Can a potential Gen Z or Millennial applicant easily find employer reviews? </a:t>
            </a:r>
          </a:p>
        </p:txBody>
      </p:sp>
      <p:sp>
        <p:nvSpPr>
          <p:cNvPr id="35" name="Rounded Rectangle 34"/>
          <p:cNvSpPr/>
          <p:nvPr/>
        </p:nvSpPr>
        <p:spPr>
          <a:xfrm>
            <a:off x="5885621" y="5065740"/>
            <a:ext cx="828812" cy="596266"/>
          </a:xfrm>
          <a:prstGeom prst="roundRect">
            <a:avLst>
              <a:gd name="adj" fmla="val 10761"/>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5885621" y="5054944"/>
            <a:ext cx="828812" cy="584775"/>
          </a:xfrm>
          <a:prstGeom prst="rect">
            <a:avLst/>
          </a:prstGeom>
          <a:noFill/>
        </p:spPr>
        <p:txBody>
          <a:bodyPr wrap="square" rtlCol="0">
            <a:spAutoFit/>
          </a:bodyPr>
          <a:lstStyle/>
          <a:p>
            <a:pPr algn="ctr"/>
            <a:r>
              <a:rPr lang="en-US" sz="3200" b="1" dirty="0">
                <a:solidFill>
                  <a:schemeClr val="bg1"/>
                </a:solidFill>
              </a:rPr>
              <a:t>07</a:t>
            </a:r>
          </a:p>
        </p:txBody>
      </p:sp>
      <p:sp>
        <p:nvSpPr>
          <p:cNvPr id="37" name="Content Placeholder 5"/>
          <p:cNvSpPr txBox="1">
            <a:spLocks/>
          </p:cNvSpPr>
          <p:nvPr/>
        </p:nvSpPr>
        <p:spPr>
          <a:xfrm>
            <a:off x="6714432" y="4951953"/>
            <a:ext cx="4808007" cy="823840"/>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7937" lvl="1" indent="0">
              <a:buNone/>
            </a:pPr>
            <a:r>
              <a:rPr lang="en-US" sz="1400" b="1" dirty="0"/>
              <a:t>ACKNOWLEDGEMENT: </a:t>
            </a:r>
            <a:r>
              <a:rPr lang="en-US" sz="1400" dirty="0"/>
              <a:t>Does the applicant receive an acknowledgement and next steps message from your company once the application is submitted?</a:t>
            </a:r>
          </a:p>
        </p:txBody>
      </p:sp>
      <p:sp>
        <p:nvSpPr>
          <p:cNvPr id="38" name="Oval 37"/>
          <p:cNvSpPr/>
          <p:nvPr/>
        </p:nvSpPr>
        <p:spPr>
          <a:xfrm>
            <a:off x="10622707" y="467916"/>
            <a:ext cx="1085428" cy="108542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p:nvPicPr>
        <p:blipFill rotWithShape="1">
          <a:blip r:embed="rId2" cstate="screen">
            <a:extLst>
              <a:ext uri="{28A0092B-C50C-407E-A947-70E740481C1C}">
                <a14:useLocalDpi xmlns:a14="http://schemas.microsoft.com/office/drawing/2010/main"/>
              </a:ext>
            </a:extLst>
          </a:blip>
          <a:srcRect t="-10251"/>
          <a:stretch/>
        </p:blipFill>
        <p:spPr>
          <a:xfrm>
            <a:off x="10750519" y="632661"/>
            <a:ext cx="829803" cy="755937"/>
          </a:xfrm>
          <a:prstGeom prst="rect">
            <a:avLst/>
          </a:prstGeom>
        </p:spPr>
      </p:pic>
    </p:spTree>
    <p:extLst>
      <p:ext uri="{BB962C8B-B14F-4D97-AF65-F5344CB8AC3E}">
        <p14:creationId xmlns:p14="http://schemas.microsoft.com/office/powerpoint/2010/main" val="1365098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 Z AND MILLENNIAL </a:t>
            </a:r>
          </a:p>
        </p:txBody>
      </p:sp>
      <p:sp>
        <p:nvSpPr>
          <p:cNvPr id="3" name="Content Placeholder 2"/>
          <p:cNvSpPr>
            <a:spLocks noGrp="1"/>
          </p:cNvSpPr>
          <p:nvPr>
            <p:ph idx="1"/>
          </p:nvPr>
        </p:nvSpPr>
        <p:spPr>
          <a:xfrm>
            <a:off x="685800" y="1695768"/>
            <a:ext cx="4504765" cy="4498909"/>
          </a:xfrm>
        </p:spPr>
        <p:txBody>
          <a:bodyPr/>
          <a:lstStyle/>
          <a:p>
            <a:r>
              <a:rPr lang="en-US" b="1" dirty="0"/>
              <a:t>SUCCESSES: </a:t>
            </a:r>
            <a:br>
              <a:rPr lang="en-US" b="1" dirty="0"/>
            </a:br>
            <a:r>
              <a:rPr lang="en-US" b="1" dirty="0"/>
              <a:t>Employment Brand Promise</a:t>
            </a:r>
          </a:p>
          <a:p>
            <a:pPr lvl="1"/>
            <a:r>
              <a:rPr lang="en-US" dirty="0"/>
              <a:t>The heading is strong and explains how </a:t>
            </a:r>
            <a:br>
              <a:rPr lang="en-US" dirty="0"/>
            </a:br>
            <a:r>
              <a:rPr lang="en-US" dirty="0"/>
              <a:t>the job aligns with their worldview.</a:t>
            </a:r>
            <a:br>
              <a:rPr lang="en-US" dirty="0"/>
            </a:br>
            <a:endParaRPr lang="en-US" dirty="0"/>
          </a:p>
          <a:p>
            <a:r>
              <a:rPr lang="en-US" b="1" dirty="0"/>
              <a:t>EVEN BETTER IF:</a:t>
            </a:r>
          </a:p>
          <a:p>
            <a:pPr lvl="1"/>
            <a:r>
              <a:rPr lang="en-US" dirty="0"/>
              <a:t>There was a call to action at the end that said “Join us. Build your career here.”</a:t>
            </a:r>
          </a:p>
        </p:txBody>
      </p:sp>
      <p:sp>
        <p:nvSpPr>
          <p:cNvPr id="4" name="Slide Number Placeholder 3"/>
          <p:cNvSpPr>
            <a:spLocks noGrp="1"/>
          </p:cNvSpPr>
          <p:nvPr>
            <p:ph type="sldNum" sz="quarter" idx="12"/>
          </p:nvPr>
        </p:nvSpPr>
        <p:spPr/>
        <p:txBody>
          <a:bodyPr/>
          <a:lstStyle/>
          <a:p>
            <a:fld id="{E0C22FA3-EE12-2148-97BB-A3B11D28CCE9}" type="slidenum">
              <a:rPr lang="en-US" smtClean="0"/>
              <a:pPr/>
              <a:t>27</a:t>
            </a:fld>
            <a:endParaRPr lang="en-US"/>
          </a:p>
        </p:txBody>
      </p:sp>
      <p:sp>
        <p:nvSpPr>
          <p:cNvPr id="5" name="Text Placeholder 4"/>
          <p:cNvSpPr>
            <a:spLocks noGrp="1"/>
          </p:cNvSpPr>
          <p:nvPr>
            <p:ph type="body" sz="quarter" idx="13"/>
          </p:nvPr>
        </p:nvSpPr>
        <p:spPr/>
        <p:txBody>
          <a:bodyPr/>
          <a:lstStyle/>
          <a:p>
            <a:r>
              <a:rPr lang="en-US"/>
              <a:t>JOB SEEKER AND APPLICANT PATHWAY</a:t>
            </a:r>
            <a:endParaRPr lang="en-US" dirty="0"/>
          </a:p>
        </p:txBody>
      </p:sp>
      <p:sp>
        <p:nvSpPr>
          <p:cNvPr id="17" name="Oval 16"/>
          <p:cNvSpPr/>
          <p:nvPr/>
        </p:nvSpPr>
        <p:spPr>
          <a:xfrm>
            <a:off x="10622707" y="467916"/>
            <a:ext cx="1085428" cy="108542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0251"/>
          <a:stretch/>
        </p:blipFill>
        <p:spPr>
          <a:xfrm>
            <a:off x="10750519" y="632661"/>
            <a:ext cx="829803" cy="75593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2818" y="2164629"/>
            <a:ext cx="5937504" cy="3493008"/>
          </a:xfrm>
          <a:prstGeom prst="rect">
            <a:avLst/>
          </a:prstGeom>
          <a:ln>
            <a:solidFill>
              <a:schemeClr val="accent5">
                <a:lumMod val="20000"/>
                <a:lumOff val="80000"/>
              </a:schemeClr>
            </a:solidFill>
          </a:ln>
          <a:effectLst>
            <a:outerShdw blurRad="50800" dist="38100" dir="2700000" algn="tl" rotWithShape="0">
              <a:prstClr val="black">
                <a:alpha val="11000"/>
              </a:prstClr>
            </a:outerShdw>
          </a:effectLst>
        </p:spPr>
      </p:pic>
    </p:spTree>
    <p:extLst>
      <p:ext uri="{BB962C8B-B14F-4D97-AF65-F5344CB8AC3E}">
        <p14:creationId xmlns:p14="http://schemas.microsoft.com/office/powerpoint/2010/main" val="1637159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 Z AND MILLENNIAL </a:t>
            </a:r>
          </a:p>
        </p:txBody>
      </p:sp>
      <p:sp>
        <p:nvSpPr>
          <p:cNvPr id="3" name="Content Placeholder 2"/>
          <p:cNvSpPr>
            <a:spLocks noGrp="1"/>
          </p:cNvSpPr>
          <p:nvPr>
            <p:ph idx="1"/>
          </p:nvPr>
        </p:nvSpPr>
        <p:spPr>
          <a:xfrm>
            <a:off x="685800" y="1695768"/>
            <a:ext cx="4504765" cy="4498909"/>
          </a:xfrm>
        </p:spPr>
        <p:txBody>
          <a:bodyPr/>
          <a:lstStyle/>
          <a:p>
            <a:r>
              <a:rPr lang="en-US" b="1" dirty="0"/>
              <a:t>SUCCESSES: </a:t>
            </a:r>
            <a:br>
              <a:rPr lang="en-US" b="1" dirty="0"/>
            </a:br>
            <a:r>
              <a:rPr lang="en-US" b="1" dirty="0"/>
              <a:t>CTA Visual Amplification</a:t>
            </a:r>
          </a:p>
          <a:p>
            <a:pPr lvl="1"/>
            <a:r>
              <a:rPr lang="en-US" dirty="0"/>
              <a:t>A Gen Z or Millennial job seeker can easily click the blue button to apply.</a:t>
            </a:r>
            <a:br>
              <a:rPr lang="en-US" dirty="0"/>
            </a:br>
            <a:endParaRPr lang="en-US" dirty="0"/>
          </a:p>
          <a:p>
            <a:r>
              <a:rPr lang="en-US" b="1" dirty="0"/>
              <a:t>EVEN BETTER IF:</a:t>
            </a:r>
          </a:p>
          <a:p>
            <a:pPr lvl="1"/>
            <a:r>
              <a:rPr lang="en-US" dirty="0"/>
              <a:t>Once you get to the next page, the form is shorter and requires less information to start the application process. </a:t>
            </a:r>
          </a:p>
        </p:txBody>
      </p:sp>
      <p:sp>
        <p:nvSpPr>
          <p:cNvPr id="4" name="Slide Number Placeholder 3"/>
          <p:cNvSpPr>
            <a:spLocks noGrp="1"/>
          </p:cNvSpPr>
          <p:nvPr>
            <p:ph type="sldNum" sz="quarter" idx="12"/>
          </p:nvPr>
        </p:nvSpPr>
        <p:spPr/>
        <p:txBody>
          <a:bodyPr/>
          <a:lstStyle/>
          <a:p>
            <a:fld id="{E0C22FA3-EE12-2148-97BB-A3B11D28CCE9}" type="slidenum">
              <a:rPr lang="en-US" smtClean="0"/>
              <a:pPr/>
              <a:t>28</a:t>
            </a:fld>
            <a:endParaRPr lang="en-US"/>
          </a:p>
        </p:txBody>
      </p:sp>
      <p:sp>
        <p:nvSpPr>
          <p:cNvPr id="5" name="Text Placeholder 4"/>
          <p:cNvSpPr>
            <a:spLocks noGrp="1"/>
          </p:cNvSpPr>
          <p:nvPr>
            <p:ph type="body" sz="quarter" idx="13"/>
          </p:nvPr>
        </p:nvSpPr>
        <p:spPr/>
        <p:txBody>
          <a:bodyPr/>
          <a:lstStyle/>
          <a:p>
            <a:r>
              <a:rPr lang="en-US"/>
              <a:t>JOB SEEKER AND APPLICANT PATHWAY</a:t>
            </a:r>
            <a:endParaRPr lang="en-US" dirty="0"/>
          </a:p>
        </p:txBody>
      </p:sp>
      <p:sp>
        <p:nvSpPr>
          <p:cNvPr id="17" name="Oval 16"/>
          <p:cNvSpPr/>
          <p:nvPr/>
        </p:nvSpPr>
        <p:spPr>
          <a:xfrm>
            <a:off x="10622707" y="467916"/>
            <a:ext cx="1085428" cy="108542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0251"/>
          <a:stretch/>
        </p:blipFill>
        <p:spPr>
          <a:xfrm>
            <a:off x="10750519" y="632661"/>
            <a:ext cx="829803" cy="755937"/>
          </a:xfrm>
          <a:prstGeom prst="rect">
            <a:avLst/>
          </a:prstGeom>
        </p:spPr>
      </p:pic>
      <p:pic>
        <p:nvPicPr>
          <p:cNvPr id="9" name="Picture 8" descr="Screen%20Shot%202018-01-30%20at%2010.44.50%20AM.png"/>
          <p:cNvPicPr/>
          <p:nvPr/>
        </p:nvPicPr>
        <p:blipFill rotWithShape="1">
          <a:blip r:embed="rId3" cstate="screen">
            <a:extLst>
              <a:ext uri="{28A0092B-C50C-407E-A947-70E740481C1C}">
                <a14:useLocalDpi xmlns:a14="http://schemas.microsoft.com/office/drawing/2010/main"/>
              </a:ext>
            </a:extLst>
          </a:blip>
          <a:srcRect/>
          <a:stretch/>
        </p:blipFill>
        <p:spPr bwMode="auto">
          <a:xfrm>
            <a:off x="5410979" y="1920400"/>
            <a:ext cx="4342242" cy="4049644"/>
          </a:xfrm>
          <a:prstGeom prst="rect">
            <a:avLst/>
          </a:prstGeom>
          <a:noFill/>
          <a:ln>
            <a:solidFill>
              <a:schemeClr val="accent5">
                <a:lumMod val="20000"/>
                <a:lumOff val="80000"/>
              </a:schemeClr>
            </a:solidFill>
          </a:ln>
          <a:effectLst>
            <a:outerShdw blurRad="50800" dist="38100" dir="2700000" algn="tl" rotWithShape="0">
              <a:prstClr val="black">
                <a:alpha val="11000"/>
              </a:prstClr>
            </a:outerShdw>
          </a:effectLst>
          <a:extLst>
            <a:ext uri="{53640926-AAD7-44d8-BBD7-CCE9431645EC}">
              <a14:shadowObscured xmlns:a14="http://schemas.microsoft.com/office/drawing/2010/main" xmlns=""/>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3609" y="2098959"/>
            <a:ext cx="2286713" cy="4019265"/>
          </a:xfrm>
          <a:prstGeom prst="rect">
            <a:avLst/>
          </a:prstGeom>
          <a:effectLst>
            <a:outerShdw blurRad="50800" dist="38100" dir="2700000" algn="tl" rotWithShape="0">
              <a:prstClr val="black">
                <a:alpha val="11000"/>
              </a:prstClr>
            </a:outerShdw>
          </a:effectLst>
        </p:spPr>
      </p:pic>
    </p:spTree>
    <p:extLst>
      <p:ext uri="{BB962C8B-B14F-4D97-AF65-F5344CB8AC3E}">
        <p14:creationId xmlns:p14="http://schemas.microsoft.com/office/powerpoint/2010/main" val="10417067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Callout 10"/>
          <p:cNvSpPr/>
          <p:nvPr/>
        </p:nvSpPr>
        <p:spPr>
          <a:xfrm>
            <a:off x="6746241" y="1261233"/>
            <a:ext cx="4475953" cy="4491567"/>
          </a:xfrm>
          <a:prstGeom prst="wedgeEllipseCallout">
            <a:avLst>
              <a:gd name="adj1" fmla="val -46243"/>
              <a:gd name="adj2" fmla="val 4779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10232609" y="4695980"/>
            <a:ext cx="1402776" cy="1360954"/>
          </a:xfrm>
          <a:custGeom>
            <a:avLst/>
            <a:gdLst>
              <a:gd name="connsiteX0" fmla="*/ 667026 w 1092838"/>
              <a:gd name="connsiteY0" fmla="*/ 0 h 1060257"/>
              <a:gd name="connsiteX1" fmla="*/ 755042 w 1092838"/>
              <a:gd name="connsiteY1" fmla="*/ 27876 h 1060257"/>
              <a:gd name="connsiteX2" fmla="*/ 845620 w 1092838"/>
              <a:gd name="connsiteY2" fmla="*/ 75560 h 1060257"/>
              <a:gd name="connsiteX3" fmla="*/ 1015061 w 1092838"/>
              <a:gd name="connsiteY3" fmla="*/ 795531 h 1060257"/>
              <a:gd name="connsiteX4" fmla="*/ 1092452 w 1092838"/>
              <a:gd name="connsiteY4" fmla="*/ 998663 h 1060257"/>
              <a:gd name="connsiteX5" fmla="*/ 873313 w 1092838"/>
              <a:gd name="connsiteY5" fmla="*/ 949272 h 1060257"/>
              <a:gd name="connsiteX6" fmla="*/ 137831 w 1092838"/>
              <a:gd name="connsiteY6" fmla="*/ 903711 h 1060257"/>
              <a:gd name="connsiteX7" fmla="*/ 17454 w 1092838"/>
              <a:gd name="connsiteY7" fmla="*/ 733276 h 1060257"/>
              <a:gd name="connsiteX8" fmla="*/ 0 w 1092838"/>
              <a:gd name="connsiteY8" fmla="*/ 680767 h 1060257"/>
              <a:gd name="connsiteX9" fmla="*/ 71362 w 1092838"/>
              <a:gd name="connsiteY9" fmla="*/ 641661 h 1060257"/>
              <a:gd name="connsiteX10" fmla="*/ 411986 w 1092838"/>
              <a:gd name="connsiteY10" fmla="*/ 365297 h 1060257"/>
              <a:gd name="connsiteX11" fmla="*/ 600179 w 1092838"/>
              <a:gd name="connsiteY11" fmla="*/ 120314 h 1060257"/>
              <a:gd name="connsiteX12" fmla="*/ 667026 w 1092838"/>
              <a:gd name="connsiteY12" fmla="*/ 0 h 106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2838" h="1060257">
                <a:moveTo>
                  <a:pt x="667026" y="0"/>
                </a:moveTo>
                <a:lnTo>
                  <a:pt x="755042" y="27876"/>
                </a:lnTo>
                <a:cubicBezTo>
                  <a:pt x="786216" y="40857"/>
                  <a:pt x="816543" y="56735"/>
                  <a:pt x="845620" y="75560"/>
                </a:cubicBezTo>
                <a:cubicBezTo>
                  <a:pt x="1091391" y="234679"/>
                  <a:pt x="1165659" y="550252"/>
                  <a:pt x="1015061" y="795531"/>
                </a:cubicBezTo>
                <a:lnTo>
                  <a:pt x="1092452" y="998663"/>
                </a:lnTo>
                <a:lnTo>
                  <a:pt x="873313" y="949272"/>
                </a:lnTo>
                <a:cubicBezTo>
                  <a:pt x="650825" y="1113086"/>
                  <a:pt x="336595" y="1093620"/>
                  <a:pt x="137831" y="903711"/>
                </a:cubicBezTo>
                <a:cubicBezTo>
                  <a:pt x="85148" y="853375"/>
                  <a:pt x="44983" y="795344"/>
                  <a:pt x="17454" y="733276"/>
                </a:cubicBezTo>
                <a:lnTo>
                  <a:pt x="0" y="680767"/>
                </a:lnTo>
                <a:lnTo>
                  <a:pt x="71362" y="641661"/>
                </a:lnTo>
                <a:cubicBezTo>
                  <a:pt x="195050" y="566594"/>
                  <a:pt x="309907" y="474321"/>
                  <a:pt x="411986" y="365297"/>
                </a:cubicBezTo>
                <a:cubicBezTo>
                  <a:pt x="484095" y="288283"/>
                  <a:pt x="546814" y="206180"/>
                  <a:pt x="600179" y="120314"/>
                </a:cubicBezTo>
                <a:lnTo>
                  <a:pt x="667026" y="0"/>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GEN Z AND MILLENNIAL </a:t>
            </a:r>
          </a:p>
        </p:txBody>
      </p:sp>
      <p:sp>
        <p:nvSpPr>
          <p:cNvPr id="3" name="Content Placeholder 2"/>
          <p:cNvSpPr>
            <a:spLocks noGrp="1"/>
          </p:cNvSpPr>
          <p:nvPr>
            <p:ph idx="1"/>
          </p:nvPr>
        </p:nvSpPr>
        <p:spPr>
          <a:xfrm>
            <a:off x="685801" y="1695768"/>
            <a:ext cx="5148330" cy="4498909"/>
          </a:xfrm>
        </p:spPr>
        <p:txBody>
          <a:bodyPr>
            <a:normAutofit fontScale="77500" lnSpcReduction="20000"/>
          </a:bodyPr>
          <a:lstStyle/>
          <a:p>
            <a:pPr marL="0" lvl="1" indent="0">
              <a:spcBef>
                <a:spcPts val="1000"/>
              </a:spcBef>
              <a:buNone/>
            </a:pPr>
            <a:r>
              <a:rPr lang="en-US" sz="2600" b="1" dirty="0"/>
              <a:t>SUCCESSES: </a:t>
            </a:r>
            <a:br>
              <a:rPr lang="en-US" sz="2600" b="1" dirty="0"/>
            </a:br>
            <a:r>
              <a:rPr lang="en-US" sz="2600" b="1" dirty="0"/>
              <a:t>Employment Brand Promise </a:t>
            </a:r>
          </a:p>
          <a:p>
            <a:pPr marL="0" lvl="1" indent="0">
              <a:spcBef>
                <a:spcPts val="1000"/>
              </a:spcBef>
              <a:buNone/>
            </a:pPr>
            <a:r>
              <a:rPr lang="en-US" dirty="0"/>
              <a:t>Here are examples from two member companies that used Gen Z and Millennial focused language on their careers pages.</a:t>
            </a:r>
          </a:p>
          <a:p>
            <a:pPr lvl="1"/>
            <a:r>
              <a:rPr lang="en-US" dirty="0"/>
              <a:t>“If you are a hard-worker looking for a job with the opportunity to advance and grow with a company that takes pride in its workmanship and innovative problem solving, look no further!” </a:t>
            </a:r>
          </a:p>
          <a:p>
            <a:pPr lvl="1"/>
            <a:r>
              <a:rPr lang="en-US" dirty="0"/>
              <a:t>“If you're ready for a challenging job at a company that rewards fresh ideas and a positive attitude, </a:t>
            </a:r>
            <a:r>
              <a:rPr lang="en-US" dirty="0" err="1"/>
              <a:t>InfraSource</a:t>
            </a:r>
            <a:r>
              <a:rPr lang="en-US" dirty="0"/>
              <a:t> is the place for you.”</a:t>
            </a:r>
            <a:br>
              <a:rPr lang="en-US" dirty="0"/>
            </a:br>
            <a:r>
              <a:rPr lang="en-US" dirty="0"/>
              <a:t> </a:t>
            </a:r>
          </a:p>
          <a:p>
            <a:r>
              <a:rPr lang="en-US" sz="2600" b="1" dirty="0"/>
              <a:t>EVEN BETTER IF:</a:t>
            </a:r>
          </a:p>
          <a:p>
            <a:pPr lvl="1"/>
            <a:r>
              <a:rPr lang="en-US" dirty="0"/>
              <a:t>The messaging ties into helping the community or making a difference. The sentences were shorter in length.</a:t>
            </a:r>
          </a:p>
        </p:txBody>
      </p:sp>
      <p:sp>
        <p:nvSpPr>
          <p:cNvPr id="4" name="Slide Number Placeholder 3"/>
          <p:cNvSpPr>
            <a:spLocks noGrp="1"/>
          </p:cNvSpPr>
          <p:nvPr>
            <p:ph type="sldNum" sz="quarter" idx="12"/>
          </p:nvPr>
        </p:nvSpPr>
        <p:spPr/>
        <p:txBody>
          <a:bodyPr/>
          <a:lstStyle/>
          <a:p>
            <a:fld id="{E0C22FA3-EE12-2148-97BB-A3B11D28CCE9}" type="slidenum">
              <a:rPr lang="en-US" smtClean="0"/>
              <a:pPr/>
              <a:t>29</a:t>
            </a:fld>
            <a:endParaRPr lang="en-US"/>
          </a:p>
        </p:txBody>
      </p:sp>
      <p:sp>
        <p:nvSpPr>
          <p:cNvPr id="5" name="Text Placeholder 4"/>
          <p:cNvSpPr>
            <a:spLocks noGrp="1"/>
          </p:cNvSpPr>
          <p:nvPr>
            <p:ph type="body" sz="quarter" idx="13"/>
          </p:nvPr>
        </p:nvSpPr>
        <p:spPr/>
        <p:txBody>
          <a:bodyPr/>
          <a:lstStyle/>
          <a:p>
            <a:r>
              <a:rPr lang="en-US"/>
              <a:t>JOB SEEKER AND APPLICANT PATHWAY</a:t>
            </a:r>
            <a:endParaRPr lang="en-US" dirty="0"/>
          </a:p>
        </p:txBody>
      </p:sp>
      <p:sp>
        <p:nvSpPr>
          <p:cNvPr id="17" name="Oval 16"/>
          <p:cNvSpPr/>
          <p:nvPr/>
        </p:nvSpPr>
        <p:spPr>
          <a:xfrm>
            <a:off x="10622707" y="467916"/>
            <a:ext cx="1085428" cy="108542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0251"/>
          <a:stretch/>
        </p:blipFill>
        <p:spPr>
          <a:xfrm>
            <a:off x="10750519" y="632661"/>
            <a:ext cx="829803" cy="755937"/>
          </a:xfrm>
          <a:prstGeom prst="rect">
            <a:avLst/>
          </a:prstGeom>
        </p:spPr>
      </p:pic>
      <p:sp>
        <p:nvSpPr>
          <p:cNvPr id="6" name="Rectangle 5"/>
          <p:cNvSpPr/>
          <p:nvPr/>
        </p:nvSpPr>
        <p:spPr>
          <a:xfrm>
            <a:off x="6675852" y="2309275"/>
            <a:ext cx="4616730" cy="2400657"/>
          </a:xfrm>
          <a:prstGeom prst="rect">
            <a:avLst/>
          </a:prstGeom>
        </p:spPr>
        <p:txBody>
          <a:bodyPr wrap="square">
            <a:spAutoFit/>
          </a:bodyPr>
          <a:lstStyle/>
          <a:p>
            <a:pPr algn="ctr"/>
            <a:r>
              <a:rPr lang="en-US" sz="3000" dirty="0">
                <a:solidFill>
                  <a:schemeClr val="bg1"/>
                </a:solidFill>
                <a:latin typeface="+mj-lt"/>
                <a:ea typeface="Times New Roman" charset="0"/>
                <a:cs typeface="Times New Roman" charset="0"/>
              </a:rPr>
              <a:t>“HELP BUILD </a:t>
            </a:r>
            <a:br>
              <a:rPr lang="en-US" sz="3000" dirty="0">
                <a:solidFill>
                  <a:schemeClr val="bg1"/>
                </a:solidFill>
                <a:latin typeface="+mj-lt"/>
                <a:ea typeface="Times New Roman" charset="0"/>
                <a:cs typeface="Times New Roman" charset="0"/>
              </a:rPr>
            </a:br>
            <a:r>
              <a:rPr lang="en-US" sz="3000" dirty="0">
                <a:solidFill>
                  <a:schemeClr val="bg1"/>
                </a:solidFill>
                <a:latin typeface="+mj-lt"/>
                <a:ea typeface="Times New Roman" charset="0"/>
                <a:cs typeface="Times New Roman" charset="0"/>
              </a:rPr>
              <a:t> AND GROW </a:t>
            </a:r>
            <a:br>
              <a:rPr lang="en-US" sz="3000" dirty="0">
                <a:solidFill>
                  <a:schemeClr val="bg1"/>
                </a:solidFill>
                <a:latin typeface="+mj-lt"/>
                <a:ea typeface="Times New Roman" charset="0"/>
                <a:cs typeface="Times New Roman" charset="0"/>
              </a:rPr>
            </a:br>
            <a:r>
              <a:rPr lang="en-US" sz="3000" dirty="0">
                <a:solidFill>
                  <a:schemeClr val="bg1"/>
                </a:solidFill>
                <a:latin typeface="+mj-lt"/>
                <a:ea typeface="Times New Roman" charset="0"/>
                <a:cs typeface="Times New Roman" charset="0"/>
              </a:rPr>
              <a:t>OUR COMMUNITIES</a:t>
            </a:r>
            <a:br>
              <a:rPr lang="en-US" sz="3000" dirty="0">
                <a:solidFill>
                  <a:schemeClr val="bg1"/>
                </a:solidFill>
                <a:latin typeface="+mj-lt"/>
                <a:ea typeface="Times New Roman" charset="0"/>
                <a:cs typeface="Times New Roman" charset="0"/>
              </a:rPr>
            </a:br>
            <a:r>
              <a:rPr lang="en-US" sz="3000" dirty="0">
                <a:solidFill>
                  <a:schemeClr val="bg1"/>
                </a:solidFill>
                <a:latin typeface="+mj-lt"/>
                <a:ea typeface="Times New Roman" charset="0"/>
                <a:cs typeface="Times New Roman" charset="0"/>
              </a:rPr>
              <a:t>— ONE PROJECT </a:t>
            </a:r>
            <a:br>
              <a:rPr lang="en-US" sz="3000" dirty="0">
                <a:solidFill>
                  <a:schemeClr val="bg1"/>
                </a:solidFill>
                <a:latin typeface="+mj-lt"/>
                <a:ea typeface="Times New Roman" charset="0"/>
                <a:cs typeface="Times New Roman" charset="0"/>
              </a:rPr>
            </a:br>
            <a:r>
              <a:rPr lang="en-US" sz="3000" dirty="0">
                <a:solidFill>
                  <a:schemeClr val="bg1"/>
                </a:solidFill>
                <a:latin typeface="+mj-lt"/>
                <a:ea typeface="Times New Roman" charset="0"/>
                <a:cs typeface="Times New Roman" charset="0"/>
              </a:rPr>
              <a:t>AT A TIME.”</a:t>
            </a:r>
            <a:r>
              <a:rPr lang="en-US" sz="3000" dirty="0">
                <a:solidFill>
                  <a:schemeClr val="bg1"/>
                </a:solidFill>
                <a:latin typeface="+mj-lt"/>
              </a:rPr>
              <a:t> </a:t>
            </a:r>
          </a:p>
        </p:txBody>
      </p:sp>
    </p:spTree>
    <p:extLst>
      <p:ext uri="{BB962C8B-B14F-4D97-AF65-F5344CB8AC3E}">
        <p14:creationId xmlns:p14="http://schemas.microsoft.com/office/powerpoint/2010/main" val="129657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469897" y="1797115"/>
            <a:ext cx="3928848" cy="4363053"/>
          </a:xfrm>
          <a:prstGeom prst="rect">
            <a:avLst/>
          </a:prstGeom>
        </p:spPr>
      </p:pic>
      <p:sp>
        <p:nvSpPr>
          <p:cNvPr id="29" name="Rectangle 28"/>
          <p:cNvSpPr/>
          <p:nvPr/>
        </p:nvSpPr>
        <p:spPr>
          <a:xfrm>
            <a:off x="4398745" y="3993000"/>
            <a:ext cx="7793255" cy="2167169"/>
          </a:xfrm>
          <a:prstGeom prst="rect">
            <a:avLst/>
          </a:prstGeom>
          <a:solidFill>
            <a:schemeClr val="bg1">
              <a:lumMod val="9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398745" y="1797116"/>
            <a:ext cx="7793255" cy="2080730"/>
          </a:xfrm>
          <a:prstGeom prst="rect">
            <a:avLst/>
          </a:prstGeom>
          <a:solidFill>
            <a:schemeClr val="bg1">
              <a:lumMod val="9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latin typeface="Arial" charset="0"/>
                <a:ea typeface="Arial" charset="0"/>
                <a:cs typeface="Arial" charset="0"/>
              </a:rPr>
              <a:t>HIGH-ROI GOALS</a:t>
            </a:r>
          </a:p>
        </p:txBody>
      </p:sp>
      <p:sp>
        <p:nvSpPr>
          <p:cNvPr id="25" name="Content Placeholder 24"/>
          <p:cNvSpPr>
            <a:spLocks noGrp="1"/>
          </p:cNvSpPr>
          <p:nvPr>
            <p:ph idx="1"/>
          </p:nvPr>
        </p:nvSpPr>
        <p:spPr>
          <a:xfrm>
            <a:off x="4485373" y="2031582"/>
            <a:ext cx="6974316" cy="1597375"/>
          </a:xfrm>
        </p:spPr>
        <p:txBody>
          <a:bodyPr>
            <a:noAutofit/>
          </a:bodyPr>
          <a:lstStyle/>
          <a:p>
            <a:pPr lvl="0">
              <a:lnSpc>
                <a:spcPct val="100000"/>
              </a:lnSpc>
              <a:spcBef>
                <a:spcPts val="0"/>
              </a:spcBef>
            </a:pPr>
            <a:r>
              <a:rPr lang="en-US" sz="2400" dirty="0">
                <a:solidFill>
                  <a:srgbClr val="2B4CA0"/>
                </a:solidFill>
                <a:latin typeface="Arial Black" panose="020B0A04020102020204"/>
                <a:ea typeface=""/>
                <a:cs typeface=""/>
              </a:rPr>
              <a:t>Reveal</a:t>
            </a:r>
          </a:p>
          <a:p>
            <a:pPr>
              <a:spcBef>
                <a:spcPts val="0"/>
              </a:spcBef>
            </a:pPr>
            <a:r>
              <a:rPr lang="en-US" sz="1600" dirty="0"/>
              <a:t>how Gen Z and Millennials view and engage with DCA member companies on their individual websites and across social media channels using </a:t>
            </a:r>
            <a:br>
              <a:rPr lang="en-US" sz="1600" dirty="0"/>
            </a:br>
            <a:r>
              <a:rPr lang="en-US" sz="1600" dirty="0"/>
              <a:t>The Center’s unique Generational Context™ review approach. </a:t>
            </a:r>
          </a:p>
        </p:txBody>
      </p:sp>
      <p:sp>
        <p:nvSpPr>
          <p:cNvPr id="9" name="Text Placeholder 8"/>
          <p:cNvSpPr>
            <a:spLocks noGrp="1"/>
          </p:cNvSpPr>
          <p:nvPr>
            <p:ph type="body" sz="quarter" idx="13"/>
          </p:nvPr>
        </p:nvSpPr>
        <p:spPr/>
        <p:txBody>
          <a:bodyPr>
            <a:normAutofit lnSpcReduction="10000"/>
          </a:bodyPr>
          <a:lstStyle/>
          <a:p>
            <a:r>
              <a:rPr lang="en-US" dirty="0"/>
              <a:t>OF THE GEN Z AND MILLENNIAL DIGITAL BRAND BREAKTHROUGH REVIEW </a:t>
            </a:r>
          </a:p>
        </p:txBody>
      </p:sp>
      <p:sp>
        <p:nvSpPr>
          <p:cNvPr id="4" name="Content Placeholder 2"/>
          <p:cNvSpPr txBox="1">
            <a:spLocks/>
          </p:cNvSpPr>
          <p:nvPr/>
        </p:nvSpPr>
        <p:spPr>
          <a:xfrm>
            <a:off x="469899" y="3211354"/>
            <a:ext cx="7692326" cy="8250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400" kern="1200">
                <a:solidFill>
                  <a:schemeClr val="tx1">
                    <a:lumMod val="50000"/>
                    <a:lumOff val="50000"/>
                  </a:schemeClr>
                </a:solidFill>
                <a:latin typeface="Gotham Book" charset="0"/>
                <a:ea typeface="Gotham Book" charset="0"/>
                <a:cs typeface="Gotham Book" charset="0"/>
              </a:defRPr>
            </a:lvl1pPr>
            <a:lvl2pPr marL="177800" indent="-169863" algn="l" defTabSz="914400" rtl="0" eaLnBrk="1" latinLnBrk="0" hangingPunct="1">
              <a:lnSpc>
                <a:spcPct val="90000"/>
              </a:lnSpc>
              <a:spcBef>
                <a:spcPts val="500"/>
              </a:spcBef>
              <a:buFont typeface="Arial"/>
              <a:buChar char="•"/>
              <a:tabLst/>
              <a:defRPr sz="1800" kern="1200">
                <a:solidFill>
                  <a:schemeClr val="tx1">
                    <a:lumMod val="50000"/>
                    <a:lumOff val="50000"/>
                  </a:schemeClr>
                </a:solidFill>
                <a:latin typeface="Gotham Book" charset="0"/>
                <a:ea typeface="Gotham Book" charset="0"/>
                <a:cs typeface="Gotham Book" charset="0"/>
              </a:defRPr>
            </a:lvl2pPr>
            <a:lvl3pPr marL="347663" indent="-169863" algn="l" defTabSz="914400" rtl="0" eaLnBrk="1" latinLnBrk="0" hangingPunct="1">
              <a:lnSpc>
                <a:spcPct val="90000"/>
              </a:lnSpc>
              <a:spcBef>
                <a:spcPts val="500"/>
              </a:spcBef>
              <a:buFont typeface="AppleSymbols" charset="0"/>
              <a:buChar char="⎻"/>
              <a:tabLst/>
              <a:defRPr sz="1600" kern="1200">
                <a:solidFill>
                  <a:schemeClr val="tx1">
                    <a:lumMod val="50000"/>
                    <a:lumOff val="50000"/>
                  </a:schemeClr>
                </a:solidFill>
                <a:latin typeface="Gotham Book" charset="0"/>
                <a:ea typeface="Gotham Book" charset="0"/>
                <a:cs typeface="Gotham Book" charset="0"/>
              </a:defRPr>
            </a:lvl3pPr>
            <a:lvl4pPr marL="517525" indent="-169863" algn="l" defTabSz="914400" rtl="0" eaLnBrk="1" latinLnBrk="0" hangingPunct="1">
              <a:lnSpc>
                <a:spcPct val="90000"/>
              </a:lnSpc>
              <a:spcBef>
                <a:spcPts val="500"/>
              </a:spcBef>
              <a:buFont typeface="Arial"/>
              <a:buChar char="•"/>
              <a:tabLst/>
              <a:defRPr sz="1400" kern="1200">
                <a:solidFill>
                  <a:schemeClr val="tx1">
                    <a:lumMod val="50000"/>
                    <a:lumOff val="50000"/>
                  </a:schemeClr>
                </a:solidFill>
                <a:latin typeface="Gotham Book" charset="0"/>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800" dirty="0"/>
          </a:p>
        </p:txBody>
      </p:sp>
      <p:sp>
        <p:nvSpPr>
          <p:cNvPr id="5" name="Content Placeholder 2"/>
          <p:cNvSpPr txBox="1">
            <a:spLocks/>
          </p:cNvSpPr>
          <p:nvPr/>
        </p:nvSpPr>
        <p:spPr>
          <a:xfrm>
            <a:off x="541328" y="4737643"/>
            <a:ext cx="7620896" cy="142252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a:solidFill>
                  <a:schemeClr val="tx1">
                    <a:lumMod val="50000"/>
                    <a:lumOff val="50000"/>
                  </a:schemeClr>
                </a:solidFill>
                <a:latin typeface="Gotham Book" charset="0"/>
                <a:ea typeface="Gotham Book" charset="0"/>
                <a:cs typeface="Gotham Book" charset="0"/>
              </a:defRPr>
            </a:lvl1pPr>
            <a:lvl2pPr marL="177800" indent="-169863" algn="l" defTabSz="914400" rtl="0" eaLnBrk="1" latinLnBrk="0" hangingPunct="1">
              <a:lnSpc>
                <a:spcPct val="90000"/>
              </a:lnSpc>
              <a:spcBef>
                <a:spcPts val="500"/>
              </a:spcBef>
              <a:buFont typeface="Arial"/>
              <a:buChar char="•"/>
              <a:tabLst/>
              <a:defRPr sz="1800" kern="1200">
                <a:solidFill>
                  <a:schemeClr val="tx1">
                    <a:lumMod val="50000"/>
                    <a:lumOff val="50000"/>
                  </a:schemeClr>
                </a:solidFill>
                <a:latin typeface="Gotham Book" charset="0"/>
                <a:ea typeface="Gotham Book" charset="0"/>
                <a:cs typeface="Gotham Book" charset="0"/>
              </a:defRPr>
            </a:lvl2pPr>
            <a:lvl3pPr marL="347663" indent="-169863" algn="l" defTabSz="914400" rtl="0" eaLnBrk="1" latinLnBrk="0" hangingPunct="1">
              <a:lnSpc>
                <a:spcPct val="90000"/>
              </a:lnSpc>
              <a:spcBef>
                <a:spcPts val="500"/>
              </a:spcBef>
              <a:buFont typeface="AppleSymbols" charset="0"/>
              <a:buChar char="⎻"/>
              <a:tabLst/>
              <a:defRPr sz="1600" kern="1200">
                <a:solidFill>
                  <a:schemeClr val="tx1">
                    <a:lumMod val="50000"/>
                    <a:lumOff val="50000"/>
                  </a:schemeClr>
                </a:solidFill>
                <a:latin typeface="Gotham Book" charset="0"/>
                <a:ea typeface="Gotham Book" charset="0"/>
                <a:cs typeface="Gotham Book" charset="0"/>
              </a:defRPr>
            </a:lvl3pPr>
            <a:lvl4pPr marL="517525" indent="-169863" algn="l" defTabSz="914400" rtl="0" eaLnBrk="1" latinLnBrk="0" hangingPunct="1">
              <a:lnSpc>
                <a:spcPct val="90000"/>
              </a:lnSpc>
              <a:spcBef>
                <a:spcPts val="500"/>
              </a:spcBef>
              <a:buFont typeface="Arial"/>
              <a:buChar char="•"/>
              <a:tabLst/>
              <a:defRPr sz="1400" kern="1200">
                <a:solidFill>
                  <a:schemeClr val="tx1">
                    <a:lumMod val="50000"/>
                    <a:lumOff val="50000"/>
                  </a:schemeClr>
                </a:solidFill>
                <a:latin typeface="Gotham Book" charset="0"/>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800" dirty="0"/>
          </a:p>
        </p:txBody>
      </p:sp>
      <p:sp>
        <p:nvSpPr>
          <p:cNvPr id="26" name="Content Placeholder 24"/>
          <p:cNvSpPr txBox="1">
            <a:spLocks/>
          </p:cNvSpPr>
          <p:nvPr/>
        </p:nvSpPr>
        <p:spPr>
          <a:xfrm>
            <a:off x="4485373" y="4122952"/>
            <a:ext cx="7223086" cy="21237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90000"/>
              </a:lnSpc>
              <a:spcBef>
                <a:spcPts val="500"/>
              </a:spcBef>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90000"/>
              </a:lnSpc>
              <a:spcBef>
                <a:spcPts val="500"/>
              </a:spcBef>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90000"/>
              </a:lnSpc>
              <a:spcBef>
                <a:spcPts val="500"/>
              </a:spcBef>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spcAft>
                <a:spcPts val="600"/>
              </a:spcAft>
            </a:pPr>
            <a:r>
              <a:rPr lang="en-US" sz="2400" dirty="0">
                <a:solidFill>
                  <a:srgbClr val="2B4CA0"/>
                </a:solidFill>
                <a:latin typeface="Arial Black" panose="020B0A04020102020204"/>
                <a:ea typeface=""/>
                <a:cs typeface=""/>
              </a:rPr>
              <a:t>Identify</a:t>
            </a:r>
          </a:p>
          <a:p>
            <a:pPr>
              <a:lnSpc>
                <a:spcPct val="110000"/>
              </a:lnSpc>
              <a:spcBef>
                <a:spcPts val="0"/>
              </a:spcBef>
              <a:spcAft>
                <a:spcPts val="600"/>
              </a:spcAft>
            </a:pPr>
            <a:r>
              <a:rPr lang="en-US" sz="1600" dirty="0"/>
              <a:t>specific areas for immediate recruiting wins and strategic actions that can </a:t>
            </a:r>
            <a:br>
              <a:rPr lang="en-US" sz="1600" dirty="0"/>
            </a:br>
            <a:r>
              <a:rPr lang="en-US" sz="1600" dirty="0"/>
              <a:t>be used to drive greater Gen Z and Millennial online job applications to</a:t>
            </a:r>
            <a:br>
              <a:rPr lang="en-US" sz="1600" dirty="0"/>
            </a:br>
            <a:r>
              <a:rPr lang="en-US" sz="1600" dirty="0"/>
              <a:t>DCA members. </a:t>
            </a:r>
          </a:p>
        </p:txBody>
      </p:sp>
      <p:sp>
        <p:nvSpPr>
          <p:cNvPr id="3" name="Slide Number Placeholder 2"/>
          <p:cNvSpPr>
            <a:spLocks noGrp="1"/>
          </p:cNvSpPr>
          <p:nvPr>
            <p:ph type="sldNum" sz="quarter" idx="12"/>
          </p:nvPr>
        </p:nvSpPr>
        <p:spPr/>
        <p:txBody>
          <a:bodyPr/>
          <a:lstStyle/>
          <a:p>
            <a:fld id="{E0C22FA3-EE12-2148-97BB-A3B11D28CCE9}" type="slidenum">
              <a:rPr lang="en-US" smtClean="0"/>
              <a:t>3</a:t>
            </a:fld>
            <a:endParaRPr lang="en-US"/>
          </a:p>
        </p:txBody>
      </p:sp>
    </p:spTree>
    <p:extLst>
      <p:ext uri="{BB962C8B-B14F-4D97-AF65-F5344CB8AC3E}">
        <p14:creationId xmlns:p14="http://schemas.microsoft.com/office/powerpoint/2010/main" val="578785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AREAS TO IMPROVE</a:t>
            </a:r>
            <a:endParaRPr lang="en-US" dirty="0"/>
          </a:p>
        </p:txBody>
      </p:sp>
      <p:sp>
        <p:nvSpPr>
          <p:cNvPr id="3" name="Content Placeholder 2"/>
          <p:cNvSpPr>
            <a:spLocks noGrp="1"/>
          </p:cNvSpPr>
          <p:nvPr>
            <p:ph idx="1"/>
          </p:nvPr>
        </p:nvSpPr>
        <p:spPr>
          <a:xfrm>
            <a:off x="685800" y="1734325"/>
            <a:ext cx="4908351" cy="4460352"/>
          </a:xfrm>
        </p:spPr>
        <p:txBody>
          <a:bodyPr>
            <a:normAutofit fontScale="85000" lnSpcReduction="10000"/>
          </a:bodyPr>
          <a:lstStyle/>
          <a:p>
            <a:r>
              <a:rPr lang="en-US" b="1" dirty="0"/>
              <a:t>Difficult to Apply</a:t>
            </a:r>
            <a:r>
              <a:rPr lang="en-US" dirty="0"/>
              <a:t>: </a:t>
            </a:r>
            <a:r>
              <a:rPr lang="en-US" sz="1800" dirty="0"/>
              <a:t>It was difficult to apply for a job on </a:t>
            </a:r>
            <a:r>
              <a:rPr lang="en-US" sz="1800" i="1" dirty="0"/>
              <a:t>every</a:t>
            </a:r>
            <a:r>
              <a:rPr lang="en-US" sz="1800" dirty="0"/>
              <a:t> website we visited. On a mobile screen applying was even more difficult. </a:t>
            </a:r>
          </a:p>
          <a:p>
            <a:r>
              <a:rPr lang="en-US" sz="1800" dirty="0"/>
              <a:t>Contact pages were also hard to use on a mobile because they were not mobile friendly. </a:t>
            </a:r>
          </a:p>
          <a:p>
            <a:r>
              <a:rPr lang="en-US" sz="1800" dirty="0"/>
              <a:t>Millennial and Gen Z job seekers need an easy way </a:t>
            </a:r>
            <a:br>
              <a:rPr lang="en-US" sz="1800" dirty="0"/>
            </a:br>
            <a:r>
              <a:rPr lang="en-US" sz="1800" dirty="0"/>
              <a:t>to apply for a job, request more information about a job, and send messages via a company’s website, especially on mobile devices. Consider testing a live chat service which will be a very small cost yet provide much higher engagement with potential applicants. </a:t>
            </a:r>
          </a:p>
          <a:p>
            <a:r>
              <a:rPr lang="en-US" sz="1800" dirty="0"/>
              <a:t>Even better if the text options and social media buttons were available at the top of all webpages since Millennials and Gen Z prefer these to a fax machine!  </a:t>
            </a:r>
          </a:p>
        </p:txBody>
      </p:sp>
      <p:sp>
        <p:nvSpPr>
          <p:cNvPr id="5" name="Text Placeholder 4"/>
          <p:cNvSpPr>
            <a:spLocks noGrp="1"/>
          </p:cNvSpPr>
          <p:nvPr>
            <p:ph type="body" sz="quarter" idx="13"/>
          </p:nvPr>
        </p:nvSpPr>
        <p:spPr/>
        <p:txBody>
          <a:bodyPr/>
          <a:lstStyle/>
          <a:p>
            <a:r>
              <a:rPr lang="en-US" dirty="0"/>
              <a:t>GEN Z AND MILLENNIAL JOB SEEKER AND APPLICANT PATHWAY</a:t>
            </a:r>
          </a:p>
        </p:txBody>
      </p:sp>
      <p:sp>
        <p:nvSpPr>
          <p:cNvPr id="10" name="Content Placeholder 2"/>
          <p:cNvSpPr txBox="1">
            <a:spLocks/>
          </p:cNvSpPr>
          <p:nvPr/>
        </p:nvSpPr>
        <p:spPr>
          <a:xfrm>
            <a:off x="6252519" y="1829937"/>
            <a:ext cx="5285232" cy="4103130"/>
          </a:xfrm>
          <a:prstGeom prst="rect">
            <a:avLst/>
          </a:prstGeom>
        </p:spPr>
        <p:txBody>
          <a:bodyPr vert="horz" lIns="91440" tIns="45720" rIns="91440" bIns="45720" numCol="1" spcCol="457200" rtlCol="0">
            <a:norm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50837" lvl="1" indent="-342900">
              <a:spcAft>
                <a:spcPts val="1800"/>
              </a:spcAft>
              <a:buFont typeface="+mj-lt"/>
              <a:buAutoNum type="arabicPeriod" startAt="3"/>
            </a:pPr>
            <a:endParaRPr lang="en-US" dirty="0"/>
          </a:p>
        </p:txBody>
      </p:sp>
      <p:sp>
        <p:nvSpPr>
          <p:cNvPr id="4" name="Slide Number Placeholder 3"/>
          <p:cNvSpPr>
            <a:spLocks noGrp="1"/>
          </p:cNvSpPr>
          <p:nvPr>
            <p:ph type="sldNum" sz="quarter" idx="12"/>
          </p:nvPr>
        </p:nvSpPr>
        <p:spPr/>
        <p:txBody>
          <a:bodyPr/>
          <a:lstStyle/>
          <a:p>
            <a:fld id="{E0C22FA3-EE12-2148-97BB-A3B11D28CCE9}" type="slidenum">
              <a:rPr lang="en-US" smtClean="0"/>
              <a:t>30</a:t>
            </a:fld>
            <a:endParaRPr lang="en-US"/>
          </a:p>
        </p:txBody>
      </p:sp>
      <p:sp>
        <p:nvSpPr>
          <p:cNvPr id="11" name="Oval 10"/>
          <p:cNvSpPr/>
          <p:nvPr/>
        </p:nvSpPr>
        <p:spPr>
          <a:xfrm>
            <a:off x="10622707" y="467916"/>
            <a:ext cx="1085428" cy="108542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2" cstate="screen">
            <a:extLst>
              <a:ext uri="{28A0092B-C50C-407E-A947-70E740481C1C}">
                <a14:useLocalDpi xmlns:a14="http://schemas.microsoft.com/office/drawing/2010/main"/>
              </a:ext>
            </a:extLst>
          </a:blip>
          <a:srcRect t="-10251"/>
          <a:stretch/>
        </p:blipFill>
        <p:spPr>
          <a:xfrm>
            <a:off x="10750519" y="632661"/>
            <a:ext cx="829803" cy="755937"/>
          </a:xfrm>
          <a:prstGeom prst="rect">
            <a:avLst/>
          </a:prstGeom>
        </p:spPr>
      </p:pic>
      <p:pic>
        <p:nvPicPr>
          <p:cNvPr id="13" name="Picture 12" descr="Screen%20Shot%202018-01-30%20at%201.47.55%20PM.png"/>
          <p:cNvPicPr/>
          <p:nvPr/>
        </p:nvPicPr>
        <p:blipFill>
          <a:blip r:embed="rId3">
            <a:extLst>
              <a:ext uri="{28A0092B-C50C-407E-A947-70E740481C1C}">
                <a14:useLocalDpi xmlns:a14="http://schemas.microsoft.com/office/drawing/2010/main"/>
              </a:ext>
            </a:extLst>
          </a:blip>
          <a:srcRect/>
          <a:stretch>
            <a:fillRect/>
          </a:stretch>
        </p:blipFill>
        <p:spPr bwMode="auto">
          <a:xfrm>
            <a:off x="5764212" y="2188274"/>
            <a:ext cx="5943600" cy="3386455"/>
          </a:xfrm>
          <a:prstGeom prst="rect">
            <a:avLst/>
          </a:prstGeom>
          <a:noFill/>
          <a:ln>
            <a:noFill/>
          </a:ln>
          <a:effectLst>
            <a:outerShdw blurRad="50800" dist="38100" dir="2700000" algn="tl" rotWithShape="0">
              <a:prstClr val="black">
                <a:alpha val="11000"/>
              </a:prstClr>
            </a:outerShdw>
          </a:effectLst>
        </p:spPr>
      </p:pic>
    </p:spTree>
    <p:extLst>
      <p:ext uri="{BB962C8B-B14F-4D97-AF65-F5344CB8AC3E}">
        <p14:creationId xmlns:p14="http://schemas.microsoft.com/office/powerpoint/2010/main" val="24957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AREAS TO IMPROVE</a:t>
            </a:r>
            <a:endParaRPr lang="en-US" dirty="0"/>
          </a:p>
        </p:txBody>
      </p:sp>
      <p:sp>
        <p:nvSpPr>
          <p:cNvPr id="3" name="Content Placeholder 2"/>
          <p:cNvSpPr>
            <a:spLocks noGrp="1"/>
          </p:cNvSpPr>
          <p:nvPr>
            <p:ph idx="1"/>
          </p:nvPr>
        </p:nvSpPr>
        <p:spPr>
          <a:xfrm>
            <a:off x="685800" y="1734325"/>
            <a:ext cx="4908351" cy="4460352"/>
          </a:xfrm>
        </p:spPr>
        <p:txBody>
          <a:bodyPr>
            <a:normAutofit lnSpcReduction="10000"/>
          </a:bodyPr>
          <a:lstStyle/>
          <a:p>
            <a:r>
              <a:rPr lang="en-US" b="1" dirty="0"/>
              <a:t>Long Applications</a:t>
            </a:r>
            <a:r>
              <a:rPr lang="en-US" dirty="0"/>
              <a:t>: Many applications were 5 to 8 pages when printed. While that may be required for the position, </a:t>
            </a:r>
            <a:r>
              <a:rPr lang="en-US" b="1" dirty="0"/>
              <a:t>make the first step of the application much shorter, such as 2 pages or less.</a:t>
            </a:r>
            <a:r>
              <a:rPr lang="en-US" dirty="0"/>
              <a:t> </a:t>
            </a:r>
          </a:p>
          <a:p>
            <a:r>
              <a:rPr lang="en-US" dirty="0"/>
              <a:t>This enables them to be added to your system and move to the second step, which includes the more in-depth application components. </a:t>
            </a:r>
          </a:p>
          <a:p>
            <a:r>
              <a:rPr lang="en-US" dirty="0"/>
              <a:t>By setting them up in the system first, you can choose to re-engage them if they don’t complete the application. </a:t>
            </a:r>
            <a:endParaRPr lang="en-US" sz="1800" dirty="0"/>
          </a:p>
        </p:txBody>
      </p:sp>
      <p:sp>
        <p:nvSpPr>
          <p:cNvPr id="5" name="Text Placeholder 4"/>
          <p:cNvSpPr>
            <a:spLocks noGrp="1"/>
          </p:cNvSpPr>
          <p:nvPr>
            <p:ph type="body" sz="quarter" idx="13"/>
          </p:nvPr>
        </p:nvSpPr>
        <p:spPr/>
        <p:txBody>
          <a:bodyPr/>
          <a:lstStyle/>
          <a:p>
            <a:r>
              <a:rPr lang="en-US" dirty="0"/>
              <a:t>GEN Z AND MILLENNIAL JOB SEEKER AND APPLICANT PATHWAY</a:t>
            </a:r>
          </a:p>
        </p:txBody>
      </p:sp>
      <p:sp>
        <p:nvSpPr>
          <p:cNvPr id="10" name="Content Placeholder 2"/>
          <p:cNvSpPr txBox="1">
            <a:spLocks/>
          </p:cNvSpPr>
          <p:nvPr/>
        </p:nvSpPr>
        <p:spPr>
          <a:xfrm>
            <a:off x="6252519" y="1829937"/>
            <a:ext cx="5285232" cy="4103130"/>
          </a:xfrm>
          <a:prstGeom prst="rect">
            <a:avLst/>
          </a:prstGeom>
        </p:spPr>
        <p:txBody>
          <a:bodyPr vert="horz" lIns="91440" tIns="45720" rIns="91440" bIns="45720" numCol="1" spcCol="457200" rtlCol="0">
            <a:norm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50837" lvl="1" indent="-342900">
              <a:spcAft>
                <a:spcPts val="1800"/>
              </a:spcAft>
              <a:buFont typeface="+mj-lt"/>
              <a:buAutoNum type="arabicPeriod" startAt="3"/>
            </a:pPr>
            <a:endParaRPr lang="en-US" dirty="0"/>
          </a:p>
        </p:txBody>
      </p:sp>
      <p:sp>
        <p:nvSpPr>
          <p:cNvPr id="4" name="Slide Number Placeholder 3"/>
          <p:cNvSpPr>
            <a:spLocks noGrp="1"/>
          </p:cNvSpPr>
          <p:nvPr>
            <p:ph type="sldNum" sz="quarter" idx="12"/>
          </p:nvPr>
        </p:nvSpPr>
        <p:spPr/>
        <p:txBody>
          <a:bodyPr/>
          <a:lstStyle/>
          <a:p>
            <a:fld id="{E0C22FA3-EE12-2148-97BB-A3B11D28CCE9}" type="slidenum">
              <a:rPr lang="en-US" smtClean="0"/>
              <a:t>31</a:t>
            </a:fld>
            <a:endParaRPr lang="en-US"/>
          </a:p>
        </p:txBody>
      </p:sp>
      <p:sp>
        <p:nvSpPr>
          <p:cNvPr id="11" name="Oval 10"/>
          <p:cNvSpPr/>
          <p:nvPr/>
        </p:nvSpPr>
        <p:spPr>
          <a:xfrm>
            <a:off x="10622707" y="467916"/>
            <a:ext cx="1085428" cy="108542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2" cstate="screen">
            <a:extLst>
              <a:ext uri="{28A0092B-C50C-407E-A947-70E740481C1C}">
                <a14:useLocalDpi xmlns:a14="http://schemas.microsoft.com/office/drawing/2010/main"/>
              </a:ext>
            </a:extLst>
          </a:blip>
          <a:srcRect t="-10251"/>
          <a:stretch/>
        </p:blipFill>
        <p:spPr>
          <a:xfrm>
            <a:off x="10750519" y="632661"/>
            <a:ext cx="829803" cy="755937"/>
          </a:xfrm>
          <a:prstGeom prst="rect">
            <a:avLst/>
          </a:prstGeom>
        </p:spPr>
      </p:pic>
      <p:pic>
        <p:nvPicPr>
          <p:cNvPr id="14" name="Picture 13" descr="Screen%20Shot%202018-01-30%20at%2010.36.52%20AM.png"/>
          <p:cNvPicPr/>
          <p:nvPr/>
        </p:nvPicPr>
        <p:blipFill rotWithShape="1">
          <a:blip r:embed="rId3" cstate="screen">
            <a:extLst>
              <a:ext uri="{28A0092B-C50C-407E-A947-70E740481C1C}">
                <a14:useLocalDpi xmlns:a14="http://schemas.microsoft.com/office/drawing/2010/main"/>
              </a:ext>
            </a:extLst>
          </a:blip>
          <a:srcRect/>
          <a:stretch/>
        </p:blipFill>
        <p:spPr bwMode="auto">
          <a:xfrm>
            <a:off x="6949440" y="1779639"/>
            <a:ext cx="4758372" cy="4253687"/>
          </a:xfrm>
          <a:prstGeom prst="rect">
            <a:avLst/>
          </a:prstGeom>
          <a:noFill/>
          <a:ln>
            <a:solidFill>
              <a:schemeClr val="accent5">
                <a:lumMod val="20000"/>
                <a:lumOff val="80000"/>
              </a:schemeClr>
            </a:solidFill>
          </a:ln>
          <a:effectLst>
            <a:outerShdw blurRad="50800" dist="38100" dir="2700000" algn="tl" rotWithShape="0">
              <a:prstClr val="black">
                <a:alpha val="11000"/>
              </a:prstClr>
            </a:outerShdw>
          </a:effectLst>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1284207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AREAS TO IMPROVE</a:t>
            </a:r>
            <a:endParaRPr lang="en-US" dirty="0"/>
          </a:p>
        </p:txBody>
      </p:sp>
      <p:sp>
        <p:nvSpPr>
          <p:cNvPr id="3" name="Content Placeholder 2"/>
          <p:cNvSpPr>
            <a:spLocks noGrp="1"/>
          </p:cNvSpPr>
          <p:nvPr>
            <p:ph idx="1"/>
          </p:nvPr>
        </p:nvSpPr>
        <p:spPr>
          <a:xfrm>
            <a:off x="685800" y="1734325"/>
            <a:ext cx="4908351" cy="4460352"/>
          </a:xfrm>
        </p:spPr>
        <p:txBody>
          <a:bodyPr>
            <a:normAutofit fontScale="85000" lnSpcReduction="10000"/>
          </a:bodyPr>
          <a:lstStyle/>
          <a:p>
            <a:r>
              <a:rPr lang="en-US" b="1" dirty="0"/>
              <a:t>Lack of Employee Testimonials</a:t>
            </a:r>
            <a:r>
              <a:rPr lang="en-US" dirty="0"/>
              <a:t>: Few employee reviews or testimonials were found on DCA member websites. This is an </a:t>
            </a:r>
            <a:r>
              <a:rPr lang="en-US" b="1" dirty="0"/>
              <a:t>immediate</a:t>
            </a:r>
            <a:r>
              <a:rPr lang="en-US" dirty="0"/>
              <a:t> </a:t>
            </a:r>
            <a:r>
              <a:rPr lang="en-US" b="1" dirty="0"/>
              <a:t>opportunity</a:t>
            </a:r>
            <a:r>
              <a:rPr lang="en-US" dirty="0"/>
              <a:t> to drive more excitement about working in the industry because Gen Z and Millennials use testimonials from current employees to make job application decisions.</a:t>
            </a:r>
          </a:p>
          <a:p>
            <a:r>
              <a:rPr lang="en-US" dirty="0"/>
              <a:t>Request and then add employee testimonials to your website and feature them on the homepage and prominently on your Careers page. </a:t>
            </a:r>
          </a:p>
          <a:p>
            <a:r>
              <a:rPr lang="en-US" dirty="0"/>
              <a:t>Highlight employee stories, promotions, workplace successes, and volunteering in the community. These stories “humanize” your digital recruiting experience with Millennials and Gen Z, which will lead to more interest and applicants. </a:t>
            </a:r>
          </a:p>
        </p:txBody>
      </p:sp>
      <p:sp>
        <p:nvSpPr>
          <p:cNvPr id="5" name="Text Placeholder 4"/>
          <p:cNvSpPr>
            <a:spLocks noGrp="1"/>
          </p:cNvSpPr>
          <p:nvPr>
            <p:ph type="body" sz="quarter" idx="13"/>
          </p:nvPr>
        </p:nvSpPr>
        <p:spPr/>
        <p:txBody>
          <a:bodyPr/>
          <a:lstStyle/>
          <a:p>
            <a:r>
              <a:rPr lang="en-US" dirty="0"/>
              <a:t>GEN Z AND MILLENNIAL JOB SEEKER AND APPLICANT PATHWAY</a:t>
            </a:r>
          </a:p>
        </p:txBody>
      </p:sp>
      <p:sp>
        <p:nvSpPr>
          <p:cNvPr id="10" name="Content Placeholder 2"/>
          <p:cNvSpPr txBox="1">
            <a:spLocks/>
          </p:cNvSpPr>
          <p:nvPr/>
        </p:nvSpPr>
        <p:spPr>
          <a:xfrm>
            <a:off x="6252519" y="1829937"/>
            <a:ext cx="5285232" cy="4103130"/>
          </a:xfrm>
          <a:prstGeom prst="rect">
            <a:avLst/>
          </a:prstGeom>
        </p:spPr>
        <p:txBody>
          <a:bodyPr vert="horz" lIns="91440" tIns="45720" rIns="91440" bIns="45720" numCol="1" spcCol="457200" rtlCol="0">
            <a:norm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50837" lvl="1" indent="-342900">
              <a:spcAft>
                <a:spcPts val="1800"/>
              </a:spcAft>
              <a:buFont typeface="+mj-lt"/>
              <a:buAutoNum type="arabicPeriod" startAt="3"/>
            </a:pPr>
            <a:endParaRPr lang="en-US" dirty="0"/>
          </a:p>
        </p:txBody>
      </p:sp>
      <p:sp>
        <p:nvSpPr>
          <p:cNvPr id="4" name="Slide Number Placeholder 3"/>
          <p:cNvSpPr>
            <a:spLocks noGrp="1"/>
          </p:cNvSpPr>
          <p:nvPr>
            <p:ph type="sldNum" sz="quarter" idx="12"/>
          </p:nvPr>
        </p:nvSpPr>
        <p:spPr/>
        <p:txBody>
          <a:bodyPr/>
          <a:lstStyle/>
          <a:p>
            <a:fld id="{E0C22FA3-EE12-2148-97BB-A3B11D28CCE9}" type="slidenum">
              <a:rPr lang="en-US" smtClean="0"/>
              <a:t>32</a:t>
            </a:fld>
            <a:endParaRPr lang="en-US"/>
          </a:p>
        </p:txBody>
      </p:sp>
      <p:sp>
        <p:nvSpPr>
          <p:cNvPr id="11" name="Oval 10"/>
          <p:cNvSpPr/>
          <p:nvPr/>
        </p:nvSpPr>
        <p:spPr>
          <a:xfrm>
            <a:off x="10622707" y="467916"/>
            <a:ext cx="1085428" cy="108542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2" cstate="screen">
            <a:extLst>
              <a:ext uri="{28A0092B-C50C-407E-A947-70E740481C1C}">
                <a14:useLocalDpi xmlns:a14="http://schemas.microsoft.com/office/drawing/2010/main"/>
              </a:ext>
            </a:extLst>
          </a:blip>
          <a:srcRect t="-10251"/>
          <a:stretch/>
        </p:blipFill>
        <p:spPr>
          <a:xfrm>
            <a:off x="10750519" y="632661"/>
            <a:ext cx="829803" cy="75593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2011" y="2139448"/>
            <a:ext cx="5289814" cy="3458444"/>
          </a:xfrm>
          <a:prstGeom prst="rect">
            <a:avLst/>
          </a:prstGeom>
          <a:effectLst>
            <a:outerShdw blurRad="50800" dist="38100" dir="2700000" algn="tl" rotWithShape="0">
              <a:prstClr val="black">
                <a:alpha val="11000"/>
              </a:prstClr>
            </a:outerShdw>
          </a:effectLst>
        </p:spPr>
      </p:pic>
    </p:spTree>
    <p:extLst>
      <p:ext uri="{BB962C8B-B14F-4D97-AF65-F5344CB8AC3E}">
        <p14:creationId xmlns:p14="http://schemas.microsoft.com/office/powerpoint/2010/main" val="21334395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SPECIFIC SOLUTIONS</a:t>
            </a:r>
          </a:p>
        </p:txBody>
      </p:sp>
      <p:sp>
        <p:nvSpPr>
          <p:cNvPr id="7" name="Content Placeholder 6"/>
          <p:cNvSpPr>
            <a:spLocks noGrp="1"/>
          </p:cNvSpPr>
          <p:nvPr>
            <p:ph idx="1"/>
          </p:nvPr>
        </p:nvSpPr>
        <p:spPr>
          <a:xfrm>
            <a:off x="685800" y="1695768"/>
            <a:ext cx="8305800" cy="4498909"/>
          </a:xfrm>
        </p:spPr>
        <p:txBody>
          <a:bodyPr>
            <a:normAutofit/>
          </a:bodyPr>
          <a:lstStyle/>
          <a:p>
            <a:pPr marL="350837" lvl="1" indent="-342900">
              <a:buFont typeface="+mj-lt"/>
              <a:buAutoNum type="arabicPeriod"/>
            </a:pPr>
            <a:r>
              <a:rPr lang="en-US" b="1" dirty="0">
                <a:solidFill>
                  <a:schemeClr val="tx2"/>
                </a:solidFill>
              </a:rPr>
              <a:t>Add Bolded Employment Brand Tagline:</a:t>
            </a:r>
            <a:r>
              <a:rPr lang="en-US" dirty="0">
                <a:solidFill>
                  <a:schemeClr val="tx2"/>
                </a:solidFill>
              </a:rPr>
              <a:t> </a:t>
            </a:r>
            <a:r>
              <a:rPr lang="en-US" dirty="0"/>
              <a:t>“Come build great things with us” or an employment brand tag line that clearly tells why your company is different than the rest on the Homepage. Ex: “Great people solving tough challenges”</a:t>
            </a:r>
          </a:p>
          <a:p>
            <a:pPr marL="350837" lvl="1" indent="-342900">
              <a:buFont typeface="+mj-lt"/>
              <a:buAutoNum type="arabicPeriod"/>
            </a:pPr>
            <a:r>
              <a:rPr lang="en-US" b="1" dirty="0">
                <a:solidFill>
                  <a:schemeClr val="tx2"/>
                </a:solidFill>
              </a:rPr>
              <a:t>Message Your Unique Employment Brand on the Home Page:</a:t>
            </a:r>
            <a:r>
              <a:rPr lang="en-US" dirty="0">
                <a:solidFill>
                  <a:schemeClr val="tx2"/>
                </a:solidFill>
              </a:rPr>
              <a:t> </a:t>
            </a:r>
            <a:r>
              <a:rPr lang="en-US" dirty="0"/>
              <a:t>It should be prominent. Anything that makes you different from other employers in your area will help, including your company culture, employee benefits, training, history, and company vision. </a:t>
            </a:r>
          </a:p>
          <a:p>
            <a:pPr marL="350837" lvl="1" indent="-342900">
              <a:buFont typeface="+mj-lt"/>
              <a:buAutoNum type="arabicPeriod"/>
            </a:pPr>
            <a:r>
              <a:rPr lang="en-US" b="1" dirty="0">
                <a:solidFill>
                  <a:schemeClr val="tx2"/>
                </a:solidFill>
              </a:rPr>
              <a:t>Directly Answer the Questions: </a:t>
            </a:r>
            <a:r>
              <a:rPr lang="en-US" dirty="0"/>
              <a:t>“Why should job seekers apply right now? What makes your company unique? What about your company makes a job seeker want to tell their friends they should apply, too?”</a:t>
            </a:r>
          </a:p>
        </p:txBody>
      </p:sp>
      <p:sp>
        <p:nvSpPr>
          <p:cNvPr id="8" name="Text Placeholder 7"/>
          <p:cNvSpPr>
            <a:spLocks noGrp="1"/>
          </p:cNvSpPr>
          <p:nvPr>
            <p:ph type="body" sz="quarter" idx="13"/>
          </p:nvPr>
        </p:nvSpPr>
        <p:spPr/>
        <p:txBody>
          <a:bodyPr/>
          <a:lstStyle/>
          <a:p>
            <a:r>
              <a:rPr lang="en-US" dirty="0"/>
              <a:t>EMPHASIZE YOUR UNIQUE EMPLOYMENT BRAND ON YOUR HOMEPAGE</a:t>
            </a:r>
          </a:p>
        </p:txBody>
      </p:sp>
      <p:sp>
        <p:nvSpPr>
          <p:cNvPr id="2" name="Slide Number Placeholder 1"/>
          <p:cNvSpPr>
            <a:spLocks noGrp="1"/>
          </p:cNvSpPr>
          <p:nvPr>
            <p:ph type="sldNum" sz="quarter" idx="12"/>
          </p:nvPr>
        </p:nvSpPr>
        <p:spPr/>
        <p:txBody>
          <a:bodyPr/>
          <a:lstStyle/>
          <a:p>
            <a:fld id="{E0C22FA3-EE12-2148-97BB-A3B11D28CCE9}" type="slidenum">
              <a:rPr lang="en-US" smtClean="0"/>
              <a:t>33</a:t>
            </a:fld>
            <a:endParaRPr lang="en-US"/>
          </a:p>
        </p:txBody>
      </p:sp>
      <p:sp>
        <p:nvSpPr>
          <p:cNvPr id="13" name="Oval 12"/>
          <p:cNvSpPr/>
          <p:nvPr/>
        </p:nvSpPr>
        <p:spPr>
          <a:xfrm>
            <a:off x="10622707" y="467916"/>
            <a:ext cx="1085428" cy="108542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t="-10251"/>
          <a:stretch/>
        </p:blipFill>
        <p:spPr>
          <a:xfrm>
            <a:off x="10750519" y="632661"/>
            <a:ext cx="829803" cy="755937"/>
          </a:xfrm>
          <a:prstGeom prst="rect">
            <a:avLst/>
          </a:prstGeom>
        </p:spPr>
      </p:pic>
    </p:spTree>
    <p:extLst>
      <p:ext uri="{BB962C8B-B14F-4D97-AF65-F5344CB8AC3E}">
        <p14:creationId xmlns:p14="http://schemas.microsoft.com/office/powerpoint/2010/main" val="1070193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SPECIFIC SOLUTIONS</a:t>
            </a:r>
          </a:p>
        </p:txBody>
      </p:sp>
      <p:sp>
        <p:nvSpPr>
          <p:cNvPr id="7" name="Content Placeholder 6"/>
          <p:cNvSpPr>
            <a:spLocks noGrp="1"/>
          </p:cNvSpPr>
          <p:nvPr>
            <p:ph idx="1"/>
          </p:nvPr>
        </p:nvSpPr>
        <p:spPr>
          <a:xfrm>
            <a:off x="685800" y="1695768"/>
            <a:ext cx="10894522" cy="4577935"/>
          </a:xfrm>
        </p:spPr>
        <p:txBody>
          <a:bodyPr numCol="2" spcCol="365760">
            <a:normAutofit fontScale="85000" lnSpcReduction="10000"/>
          </a:bodyPr>
          <a:lstStyle/>
          <a:p>
            <a:pPr marL="350837" lvl="1" indent="-342900">
              <a:buFont typeface="+mj-lt"/>
              <a:buAutoNum type="arabicPeriod"/>
            </a:pPr>
            <a:r>
              <a:rPr lang="en-US" b="1" dirty="0">
                <a:solidFill>
                  <a:schemeClr val="tx2"/>
                </a:solidFill>
              </a:rPr>
              <a:t>Reduce text on pages — Add images, icons and videos instead.</a:t>
            </a:r>
            <a:r>
              <a:rPr lang="en-US" dirty="0">
                <a:solidFill>
                  <a:schemeClr val="tx2"/>
                </a:solidFill>
              </a:rPr>
              <a:t> </a:t>
            </a:r>
            <a:r>
              <a:rPr lang="en-US" dirty="0"/>
              <a:t>In general, DCA member sites rely too heavily on text. Gen Z and Millennials skip text blocks in favor of photos, videos, bullet points, and graphics. Incorporate more of these into each page to increase job applicants. </a:t>
            </a:r>
          </a:p>
          <a:p>
            <a:pPr marL="350837" lvl="1" indent="-342900">
              <a:buFont typeface="+mj-lt"/>
              <a:buAutoNum type="arabicPeriod"/>
            </a:pPr>
            <a:r>
              <a:rPr lang="en-US" b="1" dirty="0">
                <a:solidFill>
                  <a:schemeClr val="tx2"/>
                </a:solidFill>
              </a:rPr>
              <a:t>A job seeker should be able to learn about job requirements, salary ranges, benefits, and other key employment insights easily</a:t>
            </a:r>
            <a:r>
              <a:rPr lang="en-US" dirty="0">
                <a:solidFill>
                  <a:schemeClr val="tx2"/>
                </a:solidFill>
              </a:rPr>
              <a:t>. </a:t>
            </a:r>
            <a:r>
              <a:rPr lang="en-US" dirty="0"/>
              <a:t>On every page where you have this information include a video about your company’s culture or mission, or you can include a video or photos with current Gen Z and Millennial employees.</a:t>
            </a:r>
          </a:p>
          <a:p>
            <a:pPr marL="350837" lvl="1" indent="-342900">
              <a:buFont typeface="+mj-lt"/>
              <a:buAutoNum type="arabicPeriod"/>
            </a:pPr>
            <a:r>
              <a:rPr lang="en-US" b="1" dirty="0">
                <a:solidFill>
                  <a:schemeClr val="tx2"/>
                </a:solidFill>
              </a:rPr>
              <a:t>Add clear “APPLY NOW” call to action on Home page:</a:t>
            </a:r>
            <a:r>
              <a:rPr lang="en-US" dirty="0">
                <a:solidFill>
                  <a:schemeClr val="tx2"/>
                </a:solidFill>
              </a:rPr>
              <a:t> </a:t>
            </a:r>
            <a:r>
              <a:rPr lang="en-US" dirty="0"/>
              <a:t>Many websites were missing a clear call to action to drive Gen Z and Millennials to an application or application page. It is ideal if they can apply for many jobs at once.  </a:t>
            </a:r>
          </a:p>
          <a:p>
            <a:pPr marL="350837" lvl="1" indent="-342900">
              <a:buFont typeface="+mj-lt"/>
              <a:buAutoNum type="arabicPeriod"/>
            </a:pPr>
            <a:r>
              <a:rPr lang="en-US" b="1" dirty="0">
                <a:solidFill>
                  <a:schemeClr val="tx2"/>
                </a:solidFill>
              </a:rPr>
              <a:t>Shorten time to apply: </a:t>
            </a:r>
            <a:r>
              <a:rPr lang="en-US" dirty="0"/>
              <a:t>Shorten the time required to start the application process. Gen Z and Millennials may complete an application over a few different time periods. The key is to make the first step to applying fast and easy. This will not only drive more application starts and completions, but also enable you to re-engage those who started but did not finish completing an application.</a:t>
            </a:r>
          </a:p>
          <a:p>
            <a:pPr marL="350837" lvl="1" indent="-342900">
              <a:buFont typeface="+mj-lt"/>
              <a:buAutoNum type="arabicPeriod"/>
            </a:pPr>
            <a:r>
              <a:rPr lang="en-US" b="1" dirty="0">
                <a:solidFill>
                  <a:schemeClr val="tx2"/>
                </a:solidFill>
              </a:rPr>
              <a:t>Make it easy to apply on a mobile phone: </a:t>
            </a:r>
            <a:r>
              <a:rPr lang="en-US" dirty="0"/>
              <a:t>Reduce the number of</a:t>
            </a:r>
            <a:r>
              <a:rPr lang="en-US" b="1" dirty="0"/>
              <a:t> </a:t>
            </a:r>
            <a:r>
              <a:rPr lang="en-US" dirty="0"/>
              <a:t>clicks needed to apply on a mobile device to as few as possible. Test your job application form and experience on at least 5 different mobile and tablet devices.</a:t>
            </a:r>
          </a:p>
          <a:p>
            <a:pPr marL="350837" lvl="1" indent="-342900">
              <a:buFont typeface="+mj-lt"/>
              <a:buAutoNum type="arabicPeriod"/>
            </a:pPr>
            <a:r>
              <a:rPr lang="en-US" b="1" dirty="0">
                <a:solidFill>
                  <a:schemeClr val="tx2"/>
                </a:solidFill>
              </a:rPr>
              <a:t>Focus on making the digital experience on mobile easy to use. </a:t>
            </a:r>
            <a:r>
              <a:rPr lang="en-US" dirty="0"/>
              <a:t>Gen Z and Millennial job seekers expect the </a:t>
            </a:r>
            <a:r>
              <a:rPr lang="en-US" b="1" dirty="0"/>
              <a:t>fewest numbers of scrolls, taps and typing to find </a:t>
            </a:r>
            <a:r>
              <a:rPr lang="en-US" dirty="0"/>
              <a:t>the information they want and begin the application process. Make it easier and you’ll get more applicants. </a:t>
            </a:r>
          </a:p>
        </p:txBody>
      </p:sp>
      <p:sp>
        <p:nvSpPr>
          <p:cNvPr id="8" name="Text Placeholder 7"/>
          <p:cNvSpPr>
            <a:spLocks noGrp="1"/>
          </p:cNvSpPr>
          <p:nvPr>
            <p:ph type="body" sz="quarter" idx="13"/>
          </p:nvPr>
        </p:nvSpPr>
        <p:spPr/>
        <p:txBody>
          <a:bodyPr/>
          <a:lstStyle/>
          <a:p>
            <a:r>
              <a:rPr lang="en-US" dirty="0"/>
              <a:t>MAKE IT COMPELLING, QUICK, AND EASY TO APPLY </a:t>
            </a:r>
          </a:p>
        </p:txBody>
      </p:sp>
      <p:sp>
        <p:nvSpPr>
          <p:cNvPr id="3" name="Slide Number Placeholder 2"/>
          <p:cNvSpPr>
            <a:spLocks noGrp="1"/>
          </p:cNvSpPr>
          <p:nvPr>
            <p:ph type="sldNum" sz="quarter" idx="12"/>
          </p:nvPr>
        </p:nvSpPr>
        <p:spPr/>
        <p:txBody>
          <a:bodyPr/>
          <a:lstStyle/>
          <a:p>
            <a:fld id="{E0C22FA3-EE12-2148-97BB-A3B11D28CCE9}" type="slidenum">
              <a:rPr lang="en-US" smtClean="0"/>
              <a:t>34</a:t>
            </a:fld>
            <a:endParaRPr lang="en-US"/>
          </a:p>
        </p:txBody>
      </p:sp>
      <p:sp>
        <p:nvSpPr>
          <p:cNvPr id="13" name="Oval 12"/>
          <p:cNvSpPr/>
          <p:nvPr/>
        </p:nvSpPr>
        <p:spPr>
          <a:xfrm>
            <a:off x="10622707" y="467916"/>
            <a:ext cx="1085428" cy="108542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2" cstate="screen">
            <a:extLst>
              <a:ext uri="{28A0092B-C50C-407E-A947-70E740481C1C}">
                <a14:useLocalDpi xmlns:a14="http://schemas.microsoft.com/office/drawing/2010/main"/>
              </a:ext>
            </a:extLst>
          </a:blip>
          <a:srcRect t="-10251"/>
          <a:stretch/>
        </p:blipFill>
        <p:spPr>
          <a:xfrm>
            <a:off x="10750519" y="632661"/>
            <a:ext cx="829803" cy="755937"/>
          </a:xfrm>
          <a:prstGeom prst="rect">
            <a:avLst/>
          </a:prstGeom>
        </p:spPr>
      </p:pic>
    </p:spTree>
    <p:extLst>
      <p:ext uri="{BB962C8B-B14F-4D97-AF65-F5344CB8AC3E}">
        <p14:creationId xmlns:p14="http://schemas.microsoft.com/office/powerpoint/2010/main" val="1558476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Media  |  BEST PRACTICES</a:t>
            </a:r>
          </a:p>
        </p:txBody>
      </p:sp>
      <p:sp>
        <p:nvSpPr>
          <p:cNvPr id="3" name="Text Placeholder 2"/>
          <p:cNvSpPr>
            <a:spLocks noGrp="1"/>
          </p:cNvSpPr>
          <p:nvPr>
            <p:ph type="body" idx="1"/>
          </p:nvPr>
        </p:nvSpPr>
        <p:spPr/>
        <p:txBody>
          <a:bodyPr/>
          <a:lstStyle/>
          <a:p>
            <a:r>
              <a:rPr lang="en-US" dirty="0"/>
              <a:t>FOR ENGAGING GEN Z AND MILLENNIALS</a:t>
            </a:r>
          </a:p>
        </p:txBody>
      </p:sp>
      <p:sp>
        <p:nvSpPr>
          <p:cNvPr id="6" name="Oval 5"/>
          <p:cNvSpPr/>
          <p:nvPr/>
        </p:nvSpPr>
        <p:spPr>
          <a:xfrm>
            <a:off x="10522450" y="4818640"/>
            <a:ext cx="1364750" cy="136475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685010" y="5094621"/>
            <a:ext cx="1059950" cy="756208"/>
          </a:xfrm>
          <a:prstGeom prst="rect">
            <a:avLst/>
          </a:prstGeom>
        </p:spPr>
      </p:pic>
    </p:spTree>
    <p:extLst>
      <p:ext uri="{BB962C8B-B14F-4D97-AF65-F5344CB8AC3E}">
        <p14:creationId xmlns:p14="http://schemas.microsoft.com/office/powerpoint/2010/main" val="1442956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SOCIAL MEDIA LINKS WE REVIEWED </a:t>
            </a:r>
          </a:p>
        </p:txBody>
      </p:sp>
      <p:sp>
        <p:nvSpPr>
          <p:cNvPr id="5" name="Content Placeholder 4"/>
          <p:cNvSpPr>
            <a:spLocks noGrp="1"/>
          </p:cNvSpPr>
          <p:nvPr>
            <p:ph idx="1"/>
          </p:nvPr>
        </p:nvSpPr>
        <p:spPr/>
        <p:txBody>
          <a:bodyPr>
            <a:normAutofit fontScale="92500" lnSpcReduction="10000"/>
          </a:bodyPr>
          <a:lstStyle/>
          <a:p>
            <a:pPr lvl="1"/>
            <a:r>
              <a:rPr lang="en-US" dirty="0">
                <a:hlinkClick r:id="rId2"/>
              </a:rPr>
              <a:t>https://www.linkedin.com/company/miller-pipeline/</a:t>
            </a:r>
            <a:endParaRPr lang="en-US" dirty="0"/>
          </a:p>
          <a:p>
            <a:pPr lvl="1"/>
            <a:r>
              <a:rPr lang="en-US" dirty="0">
                <a:hlinkClick r:id="rId3"/>
              </a:rPr>
              <a:t>https://www.facebook.com/Miller-Pipeline-124303277588602/</a:t>
            </a:r>
            <a:endParaRPr lang="en-US" dirty="0"/>
          </a:p>
          <a:p>
            <a:pPr lvl="1"/>
            <a:r>
              <a:rPr lang="en-US" dirty="0">
                <a:hlinkClick r:id="rId4"/>
              </a:rPr>
              <a:t>https://www.linkedin.com/company/infrasource/</a:t>
            </a:r>
            <a:endParaRPr lang="en-US" dirty="0"/>
          </a:p>
          <a:p>
            <a:pPr lvl="1"/>
            <a:r>
              <a:rPr lang="en-US" dirty="0">
                <a:hlinkClick r:id="rId5"/>
              </a:rPr>
              <a:t>https://www.facebook.com/NPL-Construction-Co-980262232085713/</a:t>
            </a:r>
            <a:endParaRPr lang="en-US" dirty="0"/>
          </a:p>
          <a:p>
            <a:pPr lvl="1"/>
            <a:r>
              <a:rPr lang="en-US" dirty="0">
                <a:hlinkClick r:id="rId6"/>
              </a:rPr>
              <a:t>https://www.linkedin.com/company/npl-construction-co-/</a:t>
            </a:r>
            <a:endParaRPr lang="en-US" dirty="0"/>
          </a:p>
          <a:p>
            <a:pPr lvl="1"/>
            <a:r>
              <a:rPr lang="en-US" dirty="0">
                <a:hlinkClick r:id="rId7"/>
              </a:rPr>
              <a:t>https://www.linkedin.com/company/the-hallen-construction-co-inc/</a:t>
            </a:r>
            <a:endParaRPr lang="en-US" dirty="0"/>
          </a:p>
          <a:p>
            <a:pPr lvl="1"/>
            <a:r>
              <a:rPr lang="en-US" dirty="0">
                <a:hlinkClick r:id="rId8"/>
              </a:rPr>
              <a:t>https://www.facebook.com/ellingsoncompanies/</a:t>
            </a:r>
            <a:endParaRPr lang="en-US" dirty="0"/>
          </a:p>
          <a:p>
            <a:pPr lvl="1"/>
            <a:r>
              <a:rPr lang="en-US" dirty="0">
                <a:hlinkClick r:id="rId9"/>
              </a:rPr>
              <a:t>https://www.linkedin.com/company/ellingson-companies/</a:t>
            </a:r>
            <a:endParaRPr lang="en-US" dirty="0"/>
          </a:p>
          <a:p>
            <a:pPr lvl="1"/>
            <a:r>
              <a:rPr lang="en-US" u="sng" dirty="0">
                <a:hlinkClick r:id="rId10"/>
              </a:rPr>
              <a:t>https://www.facebook.com/Gabes-Construction-Co-Inc-202107646492046/</a:t>
            </a:r>
            <a:endParaRPr lang="en-US" dirty="0"/>
          </a:p>
          <a:p>
            <a:pPr lvl="1"/>
            <a:r>
              <a:rPr lang="en-US" dirty="0">
                <a:hlinkClick r:id="rId11"/>
              </a:rPr>
              <a:t>https://www.linkedin.com/company/gabe%27s-construction-co-inc-/</a:t>
            </a:r>
            <a:endParaRPr lang="en-US" dirty="0"/>
          </a:p>
          <a:p>
            <a:pPr lvl="1"/>
            <a:r>
              <a:rPr lang="en-US" dirty="0">
                <a:hlinkClick r:id="rId12"/>
              </a:rPr>
              <a:t>https://www.facebook.com/pages/Alex-E-Paris-Contracting/157484857619318</a:t>
            </a:r>
            <a:endParaRPr lang="en-US" dirty="0"/>
          </a:p>
        </p:txBody>
      </p:sp>
      <p:sp>
        <p:nvSpPr>
          <p:cNvPr id="3" name="Slide Number Placeholder 2">
            <a:extLst>
              <a:ext uri="{FF2B5EF4-FFF2-40B4-BE49-F238E27FC236}">
                <a16:creationId xmlns:a16="http://schemas.microsoft.com/office/drawing/2014/main" id="{7305AF8C-8683-CE46-970C-F11008C2761C}"/>
              </a:ext>
            </a:extLst>
          </p:cNvPr>
          <p:cNvSpPr>
            <a:spLocks noGrp="1"/>
          </p:cNvSpPr>
          <p:nvPr>
            <p:ph type="sldNum" sz="quarter" idx="12"/>
          </p:nvPr>
        </p:nvSpPr>
        <p:spPr/>
        <p:txBody>
          <a:bodyPr/>
          <a:lstStyle/>
          <a:p>
            <a:fld id="{E0C22FA3-EE12-2148-97BB-A3B11D28CCE9}" type="slidenum">
              <a:rPr lang="en-US" smtClean="0"/>
              <a:t>36</a:t>
            </a:fld>
            <a:endParaRPr lang="en-US"/>
          </a:p>
        </p:txBody>
      </p:sp>
    </p:spTree>
    <p:extLst>
      <p:ext uri="{BB962C8B-B14F-4D97-AF65-F5344CB8AC3E}">
        <p14:creationId xmlns:p14="http://schemas.microsoft.com/office/powerpoint/2010/main" val="1508452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02272" y="2618200"/>
            <a:ext cx="5316635" cy="3440956"/>
            <a:chOff x="1102272" y="2618200"/>
            <a:chExt cx="5316635" cy="3440956"/>
          </a:xfrm>
        </p:grpSpPr>
        <p:cxnSp>
          <p:nvCxnSpPr>
            <p:cNvPr id="10" name="Straight Connector 9"/>
            <p:cNvCxnSpPr/>
            <p:nvPr/>
          </p:nvCxnSpPr>
          <p:spPr>
            <a:xfrm flipV="1">
              <a:off x="6293342" y="2782229"/>
              <a:ext cx="0" cy="2226651"/>
            </a:xfrm>
            <a:prstGeom prst="line">
              <a:avLst/>
            </a:prstGeom>
            <a:ln w="76200">
              <a:solidFill>
                <a:schemeClr val="accent3">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14" name="Left Bracket 13"/>
            <p:cNvSpPr/>
            <p:nvPr/>
          </p:nvSpPr>
          <p:spPr>
            <a:xfrm rot="5400000" flipV="1">
              <a:off x="5954490" y="2317815"/>
              <a:ext cx="123953" cy="804880"/>
            </a:xfrm>
            <a:prstGeom prst="leftBracket">
              <a:avLst>
                <a:gd name="adj" fmla="val 102144"/>
              </a:avLst>
            </a:prstGeom>
            <a:ln w="76200">
              <a:solidFill>
                <a:schemeClr val="accent3">
                  <a:lumMod val="10000"/>
                  <a:lumOff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t>    </a:t>
              </a:r>
            </a:p>
          </p:txBody>
        </p:sp>
        <p:cxnSp>
          <p:nvCxnSpPr>
            <p:cNvPr id="15" name="Straight Connector 14"/>
            <p:cNvCxnSpPr>
              <a:stCxn id="34" idx="0"/>
            </p:cNvCxnSpPr>
            <p:nvPr/>
          </p:nvCxnSpPr>
          <p:spPr>
            <a:xfrm flipH="1" flipV="1">
              <a:off x="1102272" y="2618200"/>
              <a:ext cx="306" cy="3319956"/>
            </a:xfrm>
            <a:prstGeom prst="line">
              <a:avLst/>
            </a:prstGeom>
            <a:ln w="76200">
              <a:solidFill>
                <a:schemeClr val="accent3">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34" name="Left Bracket 33"/>
            <p:cNvSpPr/>
            <p:nvPr/>
          </p:nvSpPr>
          <p:spPr>
            <a:xfrm rot="16200000">
              <a:off x="3297955" y="3742779"/>
              <a:ext cx="121000" cy="4511754"/>
            </a:xfrm>
            <a:prstGeom prst="leftBracket">
              <a:avLst>
                <a:gd name="adj" fmla="val 102144"/>
              </a:avLst>
            </a:prstGeom>
            <a:ln w="76200">
              <a:solidFill>
                <a:schemeClr val="accent3">
                  <a:lumMod val="10000"/>
                  <a:lumOff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t>   </a:t>
              </a:r>
            </a:p>
          </p:txBody>
        </p:sp>
        <p:cxnSp>
          <p:nvCxnSpPr>
            <p:cNvPr id="35" name="Straight Connector 34"/>
            <p:cNvCxnSpPr>
              <a:stCxn id="34" idx="2"/>
            </p:cNvCxnSpPr>
            <p:nvPr/>
          </p:nvCxnSpPr>
          <p:spPr>
            <a:xfrm flipV="1">
              <a:off x="5614332" y="2782229"/>
              <a:ext cx="0" cy="3155927"/>
            </a:xfrm>
            <a:prstGeom prst="line">
              <a:avLst/>
            </a:prstGeom>
            <a:ln w="76200">
              <a:solidFill>
                <a:schemeClr val="accent3">
                  <a:lumMod val="10000"/>
                  <a:lumOff val="90000"/>
                </a:schemeClr>
              </a:solidFill>
            </a:ln>
          </p:spPr>
          <p:style>
            <a:lnRef idx="1">
              <a:schemeClr val="accent1"/>
            </a:lnRef>
            <a:fillRef idx="0">
              <a:schemeClr val="accent1"/>
            </a:fillRef>
            <a:effectRef idx="0">
              <a:schemeClr val="accent1"/>
            </a:effectRef>
            <a:fontRef idx="minor">
              <a:schemeClr val="tx1"/>
            </a:fontRef>
          </p:style>
        </p:cxnSp>
      </p:grpSp>
      <p:sp>
        <p:nvSpPr>
          <p:cNvPr id="36" name="Title 5"/>
          <p:cNvSpPr>
            <a:spLocks noGrp="1"/>
          </p:cNvSpPr>
          <p:nvPr>
            <p:ph type="title"/>
          </p:nvPr>
        </p:nvSpPr>
        <p:spPr/>
        <p:txBody>
          <a:bodyPr>
            <a:normAutofit/>
          </a:bodyPr>
          <a:lstStyle/>
          <a:p>
            <a:r>
              <a:rPr lang="en-US" dirty="0"/>
              <a:t>SAMPLE CONSIDERATIONS</a:t>
            </a:r>
          </a:p>
        </p:txBody>
      </p:sp>
      <p:sp>
        <p:nvSpPr>
          <p:cNvPr id="2" name="Slide Number Placeholder 1"/>
          <p:cNvSpPr>
            <a:spLocks noGrp="1"/>
          </p:cNvSpPr>
          <p:nvPr>
            <p:ph type="sldNum" sz="quarter" idx="12"/>
          </p:nvPr>
        </p:nvSpPr>
        <p:spPr/>
        <p:txBody>
          <a:bodyPr/>
          <a:lstStyle/>
          <a:p>
            <a:fld id="{E0C22FA3-EE12-2148-97BB-A3B11D28CCE9}" type="slidenum">
              <a:rPr lang="en-US" smtClean="0"/>
              <a:t>37</a:t>
            </a:fld>
            <a:endParaRPr lang="en-US"/>
          </a:p>
        </p:txBody>
      </p:sp>
      <p:sp>
        <p:nvSpPr>
          <p:cNvPr id="12" name="Oval 11"/>
          <p:cNvSpPr/>
          <p:nvPr/>
        </p:nvSpPr>
        <p:spPr>
          <a:xfrm>
            <a:off x="10622707" y="467916"/>
            <a:ext cx="1085428" cy="108542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5885621" y="4669684"/>
            <a:ext cx="828812" cy="596266"/>
          </a:xfrm>
          <a:prstGeom prst="roundRect">
            <a:avLst>
              <a:gd name="adj" fmla="val 10761"/>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885621" y="4675430"/>
            <a:ext cx="828812" cy="584775"/>
          </a:xfrm>
          <a:prstGeom prst="rect">
            <a:avLst/>
          </a:prstGeom>
          <a:noFill/>
        </p:spPr>
        <p:txBody>
          <a:bodyPr wrap="square" rtlCol="0">
            <a:spAutoFit/>
          </a:bodyPr>
          <a:lstStyle/>
          <a:p>
            <a:pPr algn="ctr"/>
            <a:r>
              <a:rPr lang="en-US" sz="3200" b="1" dirty="0">
                <a:solidFill>
                  <a:schemeClr val="bg1"/>
                </a:solidFill>
              </a:rPr>
              <a:t>04</a:t>
            </a:r>
          </a:p>
        </p:txBody>
      </p:sp>
      <p:sp>
        <p:nvSpPr>
          <p:cNvPr id="22" name="Rounded Rectangle 21"/>
          <p:cNvSpPr/>
          <p:nvPr/>
        </p:nvSpPr>
        <p:spPr>
          <a:xfrm>
            <a:off x="685803" y="2349228"/>
            <a:ext cx="828812" cy="596266"/>
          </a:xfrm>
          <a:prstGeom prst="roundRect">
            <a:avLst>
              <a:gd name="adj" fmla="val 10761"/>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5"/>
          <p:cNvSpPr txBox="1">
            <a:spLocks/>
          </p:cNvSpPr>
          <p:nvPr/>
        </p:nvSpPr>
        <p:spPr>
          <a:xfrm>
            <a:off x="1514613" y="2126278"/>
            <a:ext cx="4037299" cy="1656028"/>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7937" lvl="1" indent="0">
              <a:buNone/>
            </a:pPr>
            <a:r>
              <a:rPr lang="en-US" sz="1400" b="1" dirty="0"/>
              <a:t>REINFORCE EMPLOYMENT BRAND: </a:t>
            </a:r>
            <a:br>
              <a:rPr lang="en-US" sz="1400" dirty="0"/>
            </a:br>
            <a:r>
              <a:rPr lang="en-US" sz="1400" dirty="0"/>
              <a:t>Does social media reinforce the company’s employment brand promise and credibility? </a:t>
            </a:r>
            <a:br>
              <a:rPr lang="en-US" sz="1400" dirty="0"/>
            </a:br>
            <a:r>
              <a:rPr lang="en-US" sz="1400" dirty="0"/>
              <a:t>Do Gen Z and Millennials get a strong feeling for the employment brand through a compelling mix of content?</a:t>
            </a:r>
          </a:p>
        </p:txBody>
      </p:sp>
      <p:sp>
        <p:nvSpPr>
          <p:cNvPr id="24" name="TextBox 23"/>
          <p:cNvSpPr txBox="1"/>
          <p:nvPr/>
        </p:nvSpPr>
        <p:spPr>
          <a:xfrm>
            <a:off x="685803" y="2354974"/>
            <a:ext cx="828812" cy="584775"/>
          </a:xfrm>
          <a:prstGeom prst="rect">
            <a:avLst/>
          </a:prstGeom>
          <a:noFill/>
        </p:spPr>
        <p:txBody>
          <a:bodyPr wrap="square" rtlCol="0">
            <a:spAutoFit/>
          </a:bodyPr>
          <a:lstStyle/>
          <a:p>
            <a:pPr algn="ctr"/>
            <a:r>
              <a:rPr lang="en-US" sz="3200" b="1" dirty="0">
                <a:solidFill>
                  <a:schemeClr val="bg1"/>
                </a:solidFill>
              </a:rPr>
              <a:t>01</a:t>
            </a:r>
          </a:p>
        </p:txBody>
      </p:sp>
      <p:sp>
        <p:nvSpPr>
          <p:cNvPr id="26" name="Content Placeholder 5"/>
          <p:cNvSpPr txBox="1">
            <a:spLocks/>
          </p:cNvSpPr>
          <p:nvPr/>
        </p:nvSpPr>
        <p:spPr>
          <a:xfrm>
            <a:off x="6714432" y="4517254"/>
            <a:ext cx="4621992" cy="1049156"/>
          </a:xfrm>
          <a:prstGeom prst="rect">
            <a:avLst/>
          </a:prstGeom>
        </p:spPr>
        <p:txBody>
          <a:bodyPr vert="horz" lIns="91440" tIns="45720" rIns="91440" bIns="45720" rtlCol="0" anchor="ctr">
            <a:normAutofit fontScale="92500" lnSpcReduction="10000"/>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7937" lvl="1" indent="0">
              <a:buNone/>
            </a:pPr>
            <a:r>
              <a:rPr lang="en-US" sz="1600" b="1" dirty="0"/>
              <a:t>BRAND CONSISTENCY: </a:t>
            </a:r>
            <a:r>
              <a:rPr lang="en-US" sz="1600" dirty="0"/>
              <a:t>Is employment brand messaging consistent across all channels? Is it easy to find each social media channel from the primary website?</a:t>
            </a:r>
          </a:p>
        </p:txBody>
      </p:sp>
      <p:sp>
        <p:nvSpPr>
          <p:cNvPr id="28" name="Rounded Rectangle 27"/>
          <p:cNvSpPr/>
          <p:nvPr/>
        </p:nvSpPr>
        <p:spPr>
          <a:xfrm>
            <a:off x="685801" y="4642984"/>
            <a:ext cx="828812" cy="596266"/>
          </a:xfrm>
          <a:prstGeom prst="roundRect">
            <a:avLst>
              <a:gd name="adj" fmla="val 10761"/>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85801" y="4648730"/>
            <a:ext cx="828812" cy="584775"/>
          </a:xfrm>
          <a:prstGeom prst="rect">
            <a:avLst/>
          </a:prstGeom>
          <a:noFill/>
        </p:spPr>
        <p:txBody>
          <a:bodyPr wrap="square" rtlCol="0">
            <a:spAutoFit/>
          </a:bodyPr>
          <a:lstStyle/>
          <a:p>
            <a:pPr algn="ctr"/>
            <a:r>
              <a:rPr lang="en-US" sz="3200" b="1" dirty="0">
                <a:solidFill>
                  <a:schemeClr val="bg1"/>
                </a:solidFill>
              </a:rPr>
              <a:t>02</a:t>
            </a:r>
          </a:p>
        </p:txBody>
      </p:sp>
      <p:sp>
        <p:nvSpPr>
          <p:cNvPr id="30" name="Content Placeholder 5"/>
          <p:cNvSpPr txBox="1">
            <a:spLocks/>
          </p:cNvSpPr>
          <p:nvPr/>
        </p:nvSpPr>
        <p:spPr>
          <a:xfrm>
            <a:off x="1514612" y="4481212"/>
            <a:ext cx="4037301" cy="919811"/>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7937" lvl="1" indent="0">
              <a:buNone/>
            </a:pPr>
            <a:r>
              <a:rPr lang="en-US" sz="1400" b="1" dirty="0"/>
              <a:t>DIVERSE IMAGES AND VIDEOS: </a:t>
            </a:r>
            <a:r>
              <a:rPr lang="en-US" sz="1400" dirty="0"/>
              <a:t>Can Gen Z and Millennials easily envision themselves as a company employee? Are diverse images, visuals, and videos of Gen Z and Millennials used consistently?</a:t>
            </a:r>
          </a:p>
        </p:txBody>
      </p:sp>
      <p:sp>
        <p:nvSpPr>
          <p:cNvPr id="31" name="Rounded Rectangle 30"/>
          <p:cNvSpPr/>
          <p:nvPr/>
        </p:nvSpPr>
        <p:spPr>
          <a:xfrm>
            <a:off x="5885621" y="2349228"/>
            <a:ext cx="828812" cy="596266"/>
          </a:xfrm>
          <a:prstGeom prst="roundRect">
            <a:avLst>
              <a:gd name="adj" fmla="val 10761"/>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885621" y="2343483"/>
            <a:ext cx="828812" cy="584775"/>
          </a:xfrm>
          <a:prstGeom prst="rect">
            <a:avLst/>
          </a:prstGeom>
          <a:noFill/>
        </p:spPr>
        <p:txBody>
          <a:bodyPr wrap="square" rtlCol="0">
            <a:spAutoFit/>
          </a:bodyPr>
          <a:lstStyle/>
          <a:p>
            <a:pPr algn="ctr"/>
            <a:r>
              <a:rPr lang="en-US" sz="3200" b="1" dirty="0">
                <a:solidFill>
                  <a:schemeClr val="bg1"/>
                </a:solidFill>
              </a:rPr>
              <a:t>03</a:t>
            </a:r>
          </a:p>
        </p:txBody>
      </p:sp>
      <p:sp>
        <p:nvSpPr>
          <p:cNvPr id="33" name="Content Placeholder 5"/>
          <p:cNvSpPr txBox="1">
            <a:spLocks/>
          </p:cNvSpPr>
          <p:nvPr/>
        </p:nvSpPr>
        <p:spPr>
          <a:xfrm>
            <a:off x="6714434" y="2143121"/>
            <a:ext cx="4216228" cy="1339542"/>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7937" lvl="1" indent="0">
              <a:buNone/>
            </a:pPr>
            <a:r>
              <a:rPr lang="en-US" sz="1400" b="1" dirty="0"/>
              <a:t>EMPLOYER RATINGS AND REVIEWS: </a:t>
            </a:r>
            <a:r>
              <a:rPr lang="en-US" sz="1400" dirty="0"/>
              <a:t>Are employer ratings and reviews included in the digital experience? Are negative comments or reviews responded to in a professional and empathetic manner? </a:t>
            </a:r>
          </a:p>
        </p:txBody>
      </p:sp>
      <p:pic>
        <p:nvPicPr>
          <p:cNvPr id="37" name="Picture 3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27765" y="669896"/>
            <a:ext cx="875312" cy="624480"/>
          </a:xfrm>
          <a:prstGeom prst="rect">
            <a:avLst/>
          </a:prstGeom>
        </p:spPr>
      </p:pic>
    </p:spTree>
    <p:extLst>
      <p:ext uri="{BB962C8B-B14F-4D97-AF65-F5344CB8AC3E}">
        <p14:creationId xmlns:p14="http://schemas.microsoft.com/office/powerpoint/2010/main" val="5354804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a:spLocks noGrp="1"/>
          </p:cNvSpPr>
          <p:nvPr>
            <p:ph type="title"/>
          </p:nvPr>
        </p:nvSpPr>
        <p:spPr/>
        <p:txBody>
          <a:bodyPr>
            <a:normAutofit/>
          </a:bodyPr>
          <a:lstStyle/>
          <a:p>
            <a:r>
              <a:rPr lang="en-US" dirty="0"/>
              <a:t>WHAT ARE SOCIAL MEDIA BEST PRACTICES </a:t>
            </a:r>
          </a:p>
        </p:txBody>
      </p:sp>
      <p:sp>
        <p:nvSpPr>
          <p:cNvPr id="14" name="Content Placeholder 13"/>
          <p:cNvSpPr>
            <a:spLocks noGrp="1"/>
          </p:cNvSpPr>
          <p:nvPr>
            <p:ph idx="1"/>
          </p:nvPr>
        </p:nvSpPr>
        <p:spPr>
          <a:xfrm>
            <a:off x="685800" y="1695768"/>
            <a:ext cx="7625080" cy="4498909"/>
          </a:xfrm>
        </p:spPr>
        <p:txBody>
          <a:bodyPr>
            <a:normAutofit/>
          </a:bodyPr>
          <a:lstStyle/>
          <a:p>
            <a:r>
              <a:rPr lang="en-US" sz="1800" dirty="0"/>
              <a:t>Consistently and positively messaging your employment brand </a:t>
            </a:r>
            <a:r>
              <a:rPr lang="mr-IN" sz="1800" dirty="0"/>
              <a:t>–</a:t>
            </a:r>
            <a:r>
              <a:rPr lang="en-US" sz="1800" dirty="0"/>
              <a:t>  including employees, leadership, culture, volunteering, more on social media is a must-have for attracting Gen Z and Millennial job seekers. This can also have the added benefit of increasing engagement with current employees, making it easier for them to show what makes your company a great place to work. </a:t>
            </a:r>
          </a:p>
          <a:p>
            <a:r>
              <a:rPr lang="en-US" sz="1800" b="1" dirty="0"/>
              <a:t>Why? </a:t>
            </a:r>
          </a:p>
          <a:p>
            <a:r>
              <a:rPr lang="en-US" sz="1800" dirty="0"/>
              <a:t>Millennials and Gen Z spend much of their time doing job search research online. Social media is where they go to see what a company "is really like" through the vantage point of employees, customers, and employers. </a:t>
            </a:r>
          </a:p>
          <a:p>
            <a:r>
              <a:rPr lang="en-US" sz="1800" b="1" dirty="0"/>
              <a:t>Social media is a key recruiting pathway for Millennials and Gen Z</a:t>
            </a:r>
          </a:p>
        </p:txBody>
      </p:sp>
      <p:sp>
        <p:nvSpPr>
          <p:cNvPr id="2" name="Slide Number Placeholder 1"/>
          <p:cNvSpPr>
            <a:spLocks noGrp="1"/>
          </p:cNvSpPr>
          <p:nvPr>
            <p:ph type="sldNum" sz="quarter" idx="12"/>
          </p:nvPr>
        </p:nvSpPr>
        <p:spPr/>
        <p:txBody>
          <a:bodyPr/>
          <a:lstStyle/>
          <a:p>
            <a:fld id="{E0C22FA3-EE12-2148-97BB-A3B11D28CCE9}" type="slidenum">
              <a:rPr lang="en-US" smtClean="0"/>
              <a:t>38</a:t>
            </a:fld>
            <a:endParaRPr lang="en-US"/>
          </a:p>
        </p:txBody>
      </p:sp>
      <p:sp>
        <p:nvSpPr>
          <p:cNvPr id="3" name="Text Placeholder 2"/>
          <p:cNvSpPr>
            <a:spLocks noGrp="1"/>
          </p:cNvSpPr>
          <p:nvPr>
            <p:ph type="body" sz="quarter" idx="13"/>
          </p:nvPr>
        </p:nvSpPr>
        <p:spPr/>
        <p:txBody>
          <a:bodyPr/>
          <a:lstStyle/>
          <a:p>
            <a:r>
              <a:rPr lang="en-US" dirty="0"/>
              <a:t>FOR GEN Z AND MILLENNIALS?</a:t>
            </a:r>
          </a:p>
        </p:txBody>
      </p:sp>
      <p:sp>
        <p:nvSpPr>
          <p:cNvPr id="18" name="Oval 17"/>
          <p:cNvSpPr/>
          <p:nvPr/>
        </p:nvSpPr>
        <p:spPr>
          <a:xfrm>
            <a:off x="10622707" y="467916"/>
            <a:ext cx="1085428" cy="108542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27765" y="669896"/>
            <a:ext cx="875312" cy="624480"/>
          </a:xfrm>
          <a:prstGeom prst="rect">
            <a:avLst/>
          </a:prstGeom>
        </p:spPr>
      </p:pic>
    </p:spTree>
    <p:extLst>
      <p:ext uri="{BB962C8B-B14F-4D97-AF65-F5344CB8AC3E}">
        <p14:creationId xmlns:p14="http://schemas.microsoft.com/office/powerpoint/2010/main" val="18626354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a:spLocks noGrp="1"/>
          </p:cNvSpPr>
          <p:nvPr>
            <p:ph type="title"/>
          </p:nvPr>
        </p:nvSpPr>
        <p:spPr/>
        <p:txBody>
          <a:bodyPr>
            <a:normAutofit/>
          </a:bodyPr>
          <a:lstStyle/>
          <a:p>
            <a:r>
              <a:rPr lang="en-US" dirty="0"/>
              <a:t>WHAT ARE SOCIAL MEDIA BEST PRACTICES </a:t>
            </a:r>
          </a:p>
        </p:txBody>
      </p:sp>
      <p:sp>
        <p:nvSpPr>
          <p:cNvPr id="14" name="Content Placeholder 13"/>
          <p:cNvSpPr>
            <a:spLocks noGrp="1"/>
          </p:cNvSpPr>
          <p:nvPr>
            <p:ph idx="1"/>
          </p:nvPr>
        </p:nvSpPr>
        <p:spPr>
          <a:xfrm>
            <a:off x="685800" y="1695768"/>
            <a:ext cx="4699000" cy="4498909"/>
          </a:xfrm>
        </p:spPr>
        <p:txBody>
          <a:bodyPr>
            <a:normAutofit/>
          </a:bodyPr>
          <a:lstStyle/>
          <a:p>
            <a:r>
              <a:rPr lang="en-US" sz="1800" b="1" dirty="0"/>
              <a:t>The Best Posts to Share: </a:t>
            </a:r>
            <a:r>
              <a:rPr lang="en-US" sz="1800" dirty="0"/>
              <a:t>Content generated by your current Millennial and Gen Z employees. </a:t>
            </a:r>
          </a:p>
          <a:p>
            <a:r>
              <a:rPr lang="en-US" sz="1800" dirty="0"/>
              <a:t>Let your current team members and internal fans take photos, record a short video, or capture their team doing something great in the community or as part of your culture. </a:t>
            </a:r>
          </a:p>
          <a:p>
            <a:r>
              <a:rPr lang="en-US" sz="1800" dirty="0"/>
              <a:t>These homemade style posts—still posted and approved by you—are the best social media you can have to attract job seekers.</a:t>
            </a:r>
          </a:p>
        </p:txBody>
      </p:sp>
      <p:sp>
        <p:nvSpPr>
          <p:cNvPr id="2" name="Slide Number Placeholder 1"/>
          <p:cNvSpPr>
            <a:spLocks noGrp="1"/>
          </p:cNvSpPr>
          <p:nvPr>
            <p:ph type="sldNum" sz="quarter" idx="12"/>
          </p:nvPr>
        </p:nvSpPr>
        <p:spPr/>
        <p:txBody>
          <a:bodyPr/>
          <a:lstStyle/>
          <a:p>
            <a:fld id="{E0C22FA3-EE12-2148-97BB-A3B11D28CCE9}" type="slidenum">
              <a:rPr lang="en-US" smtClean="0"/>
              <a:t>39</a:t>
            </a:fld>
            <a:endParaRPr lang="en-US"/>
          </a:p>
        </p:txBody>
      </p:sp>
      <p:sp>
        <p:nvSpPr>
          <p:cNvPr id="3" name="Text Placeholder 2"/>
          <p:cNvSpPr>
            <a:spLocks noGrp="1"/>
          </p:cNvSpPr>
          <p:nvPr>
            <p:ph type="body" sz="quarter" idx="13"/>
          </p:nvPr>
        </p:nvSpPr>
        <p:spPr/>
        <p:txBody>
          <a:bodyPr/>
          <a:lstStyle/>
          <a:p>
            <a:r>
              <a:rPr lang="en-US" dirty="0"/>
              <a:t>FOR GEN Z AND MILLENNIALS?</a:t>
            </a:r>
          </a:p>
        </p:txBody>
      </p:sp>
      <p:sp>
        <p:nvSpPr>
          <p:cNvPr id="18" name="Oval 17"/>
          <p:cNvSpPr/>
          <p:nvPr/>
        </p:nvSpPr>
        <p:spPr>
          <a:xfrm>
            <a:off x="10622707" y="467916"/>
            <a:ext cx="1085428" cy="108542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27765" y="669896"/>
            <a:ext cx="875312" cy="624480"/>
          </a:xfrm>
          <a:prstGeom prst="rect">
            <a:avLst/>
          </a:prstGeom>
        </p:spPr>
      </p:pic>
      <p:sp>
        <p:nvSpPr>
          <p:cNvPr id="10" name="Round Same Side Corner Rectangle 9"/>
          <p:cNvSpPr/>
          <p:nvPr/>
        </p:nvSpPr>
        <p:spPr>
          <a:xfrm>
            <a:off x="4604085" y="5751095"/>
            <a:ext cx="7103728" cy="687355"/>
          </a:xfrm>
          <a:prstGeom prst="round2Same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68437" y="5862530"/>
            <a:ext cx="786141" cy="464482"/>
          </a:xfrm>
          <a:prstGeom prst="rect">
            <a:avLst/>
          </a:prstGeom>
        </p:spPr>
      </p:pic>
      <p:sp>
        <p:nvSpPr>
          <p:cNvPr id="12" name="Rectangle 11"/>
          <p:cNvSpPr/>
          <p:nvPr/>
        </p:nvSpPr>
        <p:spPr>
          <a:xfrm>
            <a:off x="5703644" y="5803792"/>
            <a:ext cx="5855102" cy="523220"/>
          </a:xfrm>
          <a:prstGeom prst="rect">
            <a:avLst/>
          </a:prstGeom>
        </p:spPr>
        <p:txBody>
          <a:bodyPr wrap="square">
            <a:spAutoFit/>
          </a:bodyPr>
          <a:lstStyle/>
          <a:p>
            <a:r>
              <a:rPr lang="en-US" sz="1400" b="1" i="1" dirty="0">
                <a:solidFill>
                  <a:schemeClr val="accent3"/>
                </a:solidFill>
              </a:rPr>
              <a:t>INSIDER NOTE: </a:t>
            </a:r>
            <a:r>
              <a:rPr lang="en-US" sz="1400" i="1" dirty="0">
                <a:solidFill>
                  <a:schemeClr val="accent3"/>
                </a:solidFill>
              </a:rPr>
              <a:t>Be sure to use hashtags that drive the right traffic, such as:</a:t>
            </a:r>
            <a:r>
              <a:rPr lang="en-US" sz="1400" b="1" i="1" dirty="0">
                <a:solidFill>
                  <a:schemeClr val="accent3"/>
                </a:solidFill>
              </a:rPr>
              <a:t> #hiring #jobs #recruiting and #careers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4212" y="2240699"/>
            <a:ext cx="5943600" cy="2980944"/>
          </a:xfrm>
          <a:prstGeom prst="rect">
            <a:avLst/>
          </a:prstGeom>
          <a:effectLst>
            <a:outerShdw blurRad="50800" dist="38100" dir="2700000" algn="tl" rotWithShape="0">
              <a:prstClr val="black">
                <a:alpha val="11000"/>
              </a:prstClr>
            </a:outerShdw>
          </a:effectLst>
        </p:spPr>
      </p:pic>
    </p:spTree>
    <p:extLst>
      <p:ext uri="{BB962C8B-B14F-4D97-AF65-F5344CB8AC3E}">
        <p14:creationId xmlns:p14="http://schemas.microsoft.com/office/powerpoint/2010/main" val="1282068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 OF CONTENTS</a:t>
            </a:r>
          </a:p>
        </p:txBody>
      </p:sp>
      <p:sp>
        <p:nvSpPr>
          <p:cNvPr id="5" name="Content Placeholder 4"/>
          <p:cNvSpPr>
            <a:spLocks noGrp="1"/>
          </p:cNvSpPr>
          <p:nvPr>
            <p:ph idx="1"/>
          </p:nvPr>
        </p:nvSpPr>
        <p:spPr>
          <a:xfrm>
            <a:off x="1415660" y="1695768"/>
            <a:ext cx="10292800" cy="4498909"/>
          </a:xfrm>
        </p:spPr>
        <p:txBody>
          <a:bodyPr numCol="2" spcCol="365760">
            <a:normAutofit/>
          </a:bodyPr>
          <a:lstStyle/>
          <a:p>
            <a:pPr lvl="1">
              <a:spcAft>
                <a:spcPts val="3600"/>
              </a:spcAft>
            </a:pPr>
            <a:r>
              <a:rPr lang="en-US" dirty="0"/>
              <a:t>WEBSITE BEST PRACTICES</a:t>
            </a:r>
          </a:p>
          <a:p>
            <a:pPr lvl="1">
              <a:spcAft>
                <a:spcPts val="3600"/>
              </a:spcAft>
            </a:pPr>
            <a:r>
              <a:rPr lang="en-US" dirty="0"/>
              <a:t>WEBSITE: JOB SEEKER AND </a:t>
            </a:r>
            <a:br>
              <a:rPr lang="en-US" dirty="0"/>
            </a:br>
            <a:r>
              <a:rPr lang="en-US" dirty="0"/>
              <a:t>APPLICANT PATHWAY</a:t>
            </a:r>
          </a:p>
          <a:p>
            <a:pPr lvl="1">
              <a:spcAft>
                <a:spcPts val="3600"/>
              </a:spcAft>
            </a:pPr>
            <a:r>
              <a:rPr lang="en-US" dirty="0"/>
              <a:t>SOCIAL MEDIA: OVERALL BEST PRACTICES</a:t>
            </a:r>
          </a:p>
          <a:p>
            <a:pPr lvl="1">
              <a:spcAft>
                <a:spcPts val="3600"/>
              </a:spcAft>
            </a:pPr>
            <a:r>
              <a:rPr lang="en-US" dirty="0"/>
              <a:t>SOCIAL MEDIA: JOB SEEKER AND </a:t>
            </a:r>
            <a:br>
              <a:rPr lang="en-US" dirty="0"/>
            </a:br>
            <a:r>
              <a:rPr lang="en-US" dirty="0"/>
              <a:t>APPLICANT PATHWAY</a:t>
            </a:r>
          </a:p>
          <a:p>
            <a:pPr lvl="1">
              <a:spcAft>
                <a:spcPts val="3600"/>
              </a:spcAft>
            </a:pPr>
            <a:r>
              <a:rPr lang="en-US" dirty="0"/>
              <a:t>3-PHASE RECRUITING ACTION </a:t>
            </a:r>
            <a:br>
              <a:rPr lang="en-US" dirty="0"/>
            </a:br>
            <a:r>
              <a:rPr lang="en-US" dirty="0"/>
              <a:t>PLAN RECOMMENDATIONS</a:t>
            </a:r>
          </a:p>
          <a:p>
            <a:pPr lvl="1">
              <a:spcAft>
                <a:spcPts val="3600"/>
              </a:spcAft>
            </a:pPr>
            <a:r>
              <a:rPr lang="en-US" dirty="0"/>
              <a:t>NEXT STEPS</a:t>
            </a:r>
          </a:p>
          <a:p>
            <a:pPr lvl="1">
              <a:spcAft>
                <a:spcPts val="3600"/>
              </a:spcAft>
            </a:pPr>
            <a:r>
              <a:rPr lang="en-US" dirty="0"/>
              <a:t>Q&amp;A WITH THE CENTER’S TEAM</a:t>
            </a:r>
          </a:p>
        </p:txBody>
      </p:sp>
      <p:sp>
        <p:nvSpPr>
          <p:cNvPr id="4" name="Slide Number Placeholder 3"/>
          <p:cNvSpPr>
            <a:spLocks noGrp="1"/>
          </p:cNvSpPr>
          <p:nvPr>
            <p:ph type="sldNum" sz="quarter" idx="12"/>
          </p:nvPr>
        </p:nvSpPr>
        <p:spPr/>
        <p:txBody>
          <a:bodyPr/>
          <a:lstStyle/>
          <a:p>
            <a:fld id="{E0C22FA3-EE12-2148-97BB-A3B11D28CCE9}" type="slidenum">
              <a:rPr lang="en-US" smtClean="0"/>
              <a:pPr/>
              <a:t>4</a:t>
            </a:fld>
            <a:endParaRPr lang="en-US"/>
          </a:p>
        </p:txBody>
      </p:sp>
      <p:grpSp>
        <p:nvGrpSpPr>
          <p:cNvPr id="20" name="Group 19"/>
          <p:cNvGrpSpPr/>
          <p:nvPr/>
        </p:nvGrpSpPr>
        <p:grpSpPr>
          <a:xfrm>
            <a:off x="685801" y="1593980"/>
            <a:ext cx="918881" cy="610360"/>
            <a:chOff x="685801" y="1688040"/>
            <a:chExt cx="1429407" cy="949475"/>
          </a:xfrm>
        </p:grpSpPr>
        <p:sp>
          <p:nvSpPr>
            <p:cNvPr id="35" name="Rounded Rectangle 34"/>
            <p:cNvSpPr/>
            <p:nvPr/>
          </p:nvSpPr>
          <p:spPr>
            <a:xfrm>
              <a:off x="685801" y="1695768"/>
              <a:ext cx="1429407" cy="903889"/>
            </a:xfrm>
            <a:prstGeom prst="roundRect">
              <a:avLst>
                <a:gd name="adj" fmla="val 969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TextBox 35"/>
            <p:cNvSpPr txBox="1"/>
            <p:nvPr/>
          </p:nvSpPr>
          <p:spPr>
            <a:xfrm>
              <a:off x="929757" y="1823595"/>
              <a:ext cx="908567" cy="813920"/>
            </a:xfrm>
            <a:prstGeom prst="rect">
              <a:avLst/>
            </a:prstGeom>
            <a:noFill/>
          </p:spPr>
          <p:txBody>
            <a:bodyPr wrap="none" rtlCol="0">
              <a:spAutoFit/>
            </a:bodyPr>
            <a:lstStyle/>
            <a:p>
              <a:pPr algn="ctr"/>
              <a:r>
                <a:rPr lang="en-US" sz="2800" b="1" dirty="0">
                  <a:solidFill>
                    <a:schemeClr val="bg1"/>
                  </a:solidFill>
                </a:rPr>
                <a:t>08</a:t>
              </a:r>
            </a:p>
          </p:txBody>
        </p:sp>
        <p:sp>
          <p:nvSpPr>
            <p:cNvPr id="37" name="Content Placeholder 4"/>
            <p:cNvSpPr txBox="1">
              <a:spLocks/>
            </p:cNvSpPr>
            <p:nvPr/>
          </p:nvSpPr>
          <p:spPr>
            <a:xfrm>
              <a:off x="950412" y="1688040"/>
              <a:ext cx="870752" cy="329777"/>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800" b="1" dirty="0">
                  <a:solidFill>
                    <a:schemeClr val="bg1"/>
                  </a:solidFill>
                </a:rPr>
                <a:t>PAGE</a:t>
              </a:r>
            </a:p>
          </p:txBody>
        </p:sp>
      </p:grpSp>
      <p:grpSp>
        <p:nvGrpSpPr>
          <p:cNvPr id="38" name="Group 37"/>
          <p:cNvGrpSpPr/>
          <p:nvPr/>
        </p:nvGrpSpPr>
        <p:grpSpPr>
          <a:xfrm>
            <a:off x="685801" y="2543481"/>
            <a:ext cx="918881" cy="610360"/>
            <a:chOff x="685801" y="1688040"/>
            <a:chExt cx="1429407" cy="949475"/>
          </a:xfrm>
        </p:grpSpPr>
        <p:sp>
          <p:nvSpPr>
            <p:cNvPr id="39" name="Rounded Rectangle 38"/>
            <p:cNvSpPr/>
            <p:nvPr/>
          </p:nvSpPr>
          <p:spPr>
            <a:xfrm>
              <a:off x="685801" y="1695768"/>
              <a:ext cx="1429407" cy="903889"/>
            </a:xfrm>
            <a:prstGeom prst="roundRect">
              <a:avLst>
                <a:gd name="adj" fmla="val 969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 name="TextBox 39"/>
            <p:cNvSpPr txBox="1"/>
            <p:nvPr/>
          </p:nvSpPr>
          <p:spPr>
            <a:xfrm>
              <a:off x="928703" y="1823595"/>
              <a:ext cx="910674" cy="813920"/>
            </a:xfrm>
            <a:prstGeom prst="rect">
              <a:avLst/>
            </a:prstGeom>
            <a:noFill/>
          </p:spPr>
          <p:txBody>
            <a:bodyPr wrap="none" rtlCol="0">
              <a:spAutoFit/>
            </a:bodyPr>
            <a:lstStyle/>
            <a:p>
              <a:pPr algn="ctr"/>
              <a:r>
                <a:rPr lang="en-US" sz="2800" b="1" dirty="0">
                  <a:solidFill>
                    <a:schemeClr val="bg1"/>
                  </a:solidFill>
                </a:rPr>
                <a:t>24</a:t>
              </a:r>
            </a:p>
          </p:txBody>
        </p:sp>
        <p:sp>
          <p:nvSpPr>
            <p:cNvPr id="41" name="Content Placeholder 4"/>
            <p:cNvSpPr txBox="1">
              <a:spLocks/>
            </p:cNvSpPr>
            <p:nvPr/>
          </p:nvSpPr>
          <p:spPr>
            <a:xfrm>
              <a:off x="950412" y="1688040"/>
              <a:ext cx="870752" cy="329777"/>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800" b="1" dirty="0">
                  <a:solidFill>
                    <a:schemeClr val="bg1"/>
                  </a:solidFill>
                </a:rPr>
                <a:t>PAGE</a:t>
              </a:r>
            </a:p>
          </p:txBody>
        </p:sp>
      </p:grpSp>
      <p:grpSp>
        <p:nvGrpSpPr>
          <p:cNvPr id="43" name="Group 42"/>
          <p:cNvGrpSpPr/>
          <p:nvPr/>
        </p:nvGrpSpPr>
        <p:grpSpPr>
          <a:xfrm>
            <a:off x="685801" y="3684957"/>
            <a:ext cx="918881" cy="610360"/>
            <a:chOff x="685801" y="1688040"/>
            <a:chExt cx="1429407" cy="949475"/>
          </a:xfrm>
        </p:grpSpPr>
        <p:sp>
          <p:nvSpPr>
            <p:cNvPr id="44" name="Rounded Rectangle 43"/>
            <p:cNvSpPr/>
            <p:nvPr/>
          </p:nvSpPr>
          <p:spPr>
            <a:xfrm>
              <a:off x="685801" y="1695768"/>
              <a:ext cx="1429407" cy="903889"/>
            </a:xfrm>
            <a:prstGeom prst="roundRect">
              <a:avLst>
                <a:gd name="adj" fmla="val 969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5" name="TextBox 44"/>
            <p:cNvSpPr txBox="1"/>
            <p:nvPr/>
          </p:nvSpPr>
          <p:spPr>
            <a:xfrm>
              <a:off x="929756" y="1823595"/>
              <a:ext cx="908567" cy="813920"/>
            </a:xfrm>
            <a:prstGeom prst="rect">
              <a:avLst/>
            </a:prstGeom>
            <a:noFill/>
          </p:spPr>
          <p:txBody>
            <a:bodyPr wrap="none" rtlCol="0">
              <a:spAutoFit/>
            </a:bodyPr>
            <a:lstStyle/>
            <a:p>
              <a:pPr algn="ctr"/>
              <a:r>
                <a:rPr lang="en-US" sz="2800" b="1" dirty="0">
                  <a:solidFill>
                    <a:schemeClr val="bg1"/>
                  </a:solidFill>
                </a:rPr>
                <a:t>35</a:t>
              </a:r>
            </a:p>
          </p:txBody>
        </p:sp>
        <p:sp>
          <p:nvSpPr>
            <p:cNvPr id="46" name="Content Placeholder 4"/>
            <p:cNvSpPr txBox="1">
              <a:spLocks/>
            </p:cNvSpPr>
            <p:nvPr/>
          </p:nvSpPr>
          <p:spPr>
            <a:xfrm>
              <a:off x="950412" y="1688040"/>
              <a:ext cx="870752" cy="329777"/>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800" b="1" dirty="0">
                  <a:solidFill>
                    <a:schemeClr val="bg1"/>
                  </a:solidFill>
                </a:rPr>
                <a:t>PAGE</a:t>
              </a:r>
            </a:p>
          </p:txBody>
        </p:sp>
      </p:grpSp>
      <p:grpSp>
        <p:nvGrpSpPr>
          <p:cNvPr id="47" name="Group 46"/>
          <p:cNvGrpSpPr/>
          <p:nvPr/>
        </p:nvGrpSpPr>
        <p:grpSpPr>
          <a:xfrm>
            <a:off x="685801" y="4821275"/>
            <a:ext cx="918881" cy="610360"/>
            <a:chOff x="685801" y="1688040"/>
            <a:chExt cx="1429407" cy="949475"/>
          </a:xfrm>
        </p:grpSpPr>
        <p:sp>
          <p:nvSpPr>
            <p:cNvPr id="48" name="Rounded Rectangle 47"/>
            <p:cNvSpPr/>
            <p:nvPr/>
          </p:nvSpPr>
          <p:spPr>
            <a:xfrm>
              <a:off x="685801" y="1695768"/>
              <a:ext cx="1429407" cy="903889"/>
            </a:xfrm>
            <a:prstGeom prst="roundRect">
              <a:avLst>
                <a:gd name="adj" fmla="val 969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 name="TextBox 48"/>
            <p:cNvSpPr txBox="1"/>
            <p:nvPr/>
          </p:nvSpPr>
          <p:spPr>
            <a:xfrm>
              <a:off x="928704" y="1823595"/>
              <a:ext cx="910672" cy="813920"/>
            </a:xfrm>
            <a:prstGeom prst="rect">
              <a:avLst/>
            </a:prstGeom>
            <a:noFill/>
          </p:spPr>
          <p:txBody>
            <a:bodyPr wrap="none" rtlCol="0">
              <a:spAutoFit/>
            </a:bodyPr>
            <a:lstStyle/>
            <a:p>
              <a:pPr algn="ctr"/>
              <a:r>
                <a:rPr lang="en-US" sz="2800" b="1" dirty="0">
                  <a:solidFill>
                    <a:schemeClr val="bg1"/>
                  </a:solidFill>
                </a:rPr>
                <a:t>48</a:t>
              </a:r>
            </a:p>
          </p:txBody>
        </p:sp>
        <p:sp>
          <p:nvSpPr>
            <p:cNvPr id="50" name="Content Placeholder 4"/>
            <p:cNvSpPr txBox="1">
              <a:spLocks/>
            </p:cNvSpPr>
            <p:nvPr/>
          </p:nvSpPr>
          <p:spPr>
            <a:xfrm>
              <a:off x="950412" y="1688040"/>
              <a:ext cx="870752" cy="329777"/>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800" b="1" dirty="0">
                  <a:solidFill>
                    <a:schemeClr val="bg1"/>
                  </a:solidFill>
                </a:rPr>
                <a:t>PAGE</a:t>
              </a:r>
            </a:p>
          </p:txBody>
        </p:sp>
      </p:grpSp>
      <p:grpSp>
        <p:nvGrpSpPr>
          <p:cNvPr id="51" name="Group 50"/>
          <p:cNvGrpSpPr/>
          <p:nvPr/>
        </p:nvGrpSpPr>
        <p:grpSpPr>
          <a:xfrm>
            <a:off x="5930154" y="1771336"/>
            <a:ext cx="918881" cy="610360"/>
            <a:chOff x="685801" y="1688040"/>
            <a:chExt cx="1429407" cy="949475"/>
          </a:xfrm>
        </p:grpSpPr>
        <p:sp>
          <p:nvSpPr>
            <p:cNvPr id="52" name="Rounded Rectangle 51"/>
            <p:cNvSpPr/>
            <p:nvPr/>
          </p:nvSpPr>
          <p:spPr>
            <a:xfrm>
              <a:off x="685801" y="1695768"/>
              <a:ext cx="1429407" cy="903889"/>
            </a:xfrm>
            <a:prstGeom prst="roundRect">
              <a:avLst>
                <a:gd name="adj" fmla="val 9690"/>
              </a:avLst>
            </a:prstGeom>
            <a:solidFill>
              <a:srgbClr val="D26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3" name="TextBox 52"/>
            <p:cNvSpPr txBox="1"/>
            <p:nvPr/>
          </p:nvSpPr>
          <p:spPr>
            <a:xfrm>
              <a:off x="928703" y="1823595"/>
              <a:ext cx="910674" cy="813920"/>
            </a:xfrm>
            <a:prstGeom prst="rect">
              <a:avLst/>
            </a:prstGeom>
            <a:noFill/>
          </p:spPr>
          <p:txBody>
            <a:bodyPr wrap="none" rtlCol="0">
              <a:spAutoFit/>
            </a:bodyPr>
            <a:lstStyle/>
            <a:p>
              <a:pPr algn="ctr"/>
              <a:r>
                <a:rPr lang="en-US" sz="2800" b="1" dirty="0">
                  <a:solidFill>
                    <a:schemeClr val="bg1"/>
                  </a:solidFill>
                </a:rPr>
                <a:t>56</a:t>
              </a:r>
            </a:p>
          </p:txBody>
        </p:sp>
        <p:sp>
          <p:nvSpPr>
            <p:cNvPr id="54" name="Content Placeholder 4"/>
            <p:cNvSpPr txBox="1">
              <a:spLocks/>
            </p:cNvSpPr>
            <p:nvPr/>
          </p:nvSpPr>
          <p:spPr>
            <a:xfrm>
              <a:off x="950412" y="1688040"/>
              <a:ext cx="870752" cy="329777"/>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800" b="1" dirty="0">
                  <a:solidFill>
                    <a:schemeClr val="bg1"/>
                  </a:solidFill>
                </a:rPr>
                <a:t>PAGE</a:t>
              </a:r>
            </a:p>
          </p:txBody>
        </p:sp>
      </p:grpSp>
      <p:grpSp>
        <p:nvGrpSpPr>
          <p:cNvPr id="59" name="Group 58"/>
          <p:cNvGrpSpPr/>
          <p:nvPr/>
        </p:nvGrpSpPr>
        <p:grpSpPr>
          <a:xfrm>
            <a:off x="5930154" y="2689692"/>
            <a:ext cx="918881" cy="610360"/>
            <a:chOff x="685801" y="1688040"/>
            <a:chExt cx="1429407" cy="949475"/>
          </a:xfrm>
        </p:grpSpPr>
        <p:sp>
          <p:nvSpPr>
            <p:cNvPr id="60" name="Rounded Rectangle 59"/>
            <p:cNvSpPr/>
            <p:nvPr/>
          </p:nvSpPr>
          <p:spPr>
            <a:xfrm>
              <a:off x="685801" y="1695768"/>
              <a:ext cx="1429407" cy="903889"/>
            </a:xfrm>
            <a:prstGeom prst="roundRect">
              <a:avLst>
                <a:gd name="adj" fmla="val 969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1" name="TextBox 60"/>
            <p:cNvSpPr txBox="1"/>
            <p:nvPr/>
          </p:nvSpPr>
          <p:spPr>
            <a:xfrm>
              <a:off x="928703" y="1823595"/>
              <a:ext cx="910674" cy="813920"/>
            </a:xfrm>
            <a:prstGeom prst="rect">
              <a:avLst/>
            </a:prstGeom>
            <a:noFill/>
          </p:spPr>
          <p:txBody>
            <a:bodyPr wrap="none" rtlCol="0">
              <a:spAutoFit/>
            </a:bodyPr>
            <a:lstStyle/>
            <a:p>
              <a:pPr algn="ctr"/>
              <a:r>
                <a:rPr lang="en-US" sz="2800" b="1" dirty="0">
                  <a:solidFill>
                    <a:schemeClr val="bg1"/>
                  </a:solidFill>
                </a:rPr>
                <a:t>61</a:t>
              </a:r>
            </a:p>
          </p:txBody>
        </p:sp>
        <p:sp>
          <p:nvSpPr>
            <p:cNvPr id="62" name="Content Placeholder 4"/>
            <p:cNvSpPr txBox="1">
              <a:spLocks/>
            </p:cNvSpPr>
            <p:nvPr/>
          </p:nvSpPr>
          <p:spPr>
            <a:xfrm>
              <a:off x="950412" y="1688040"/>
              <a:ext cx="870752" cy="329777"/>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800" b="1" dirty="0">
                  <a:solidFill>
                    <a:schemeClr val="bg1"/>
                  </a:solidFill>
                </a:rPr>
                <a:t>PAGE</a:t>
              </a:r>
            </a:p>
          </p:txBody>
        </p:sp>
      </p:grpSp>
      <p:grpSp>
        <p:nvGrpSpPr>
          <p:cNvPr id="63" name="Group 62"/>
          <p:cNvGrpSpPr/>
          <p:nvPr/>
        </p:nvGrpSpPr>
        <p:grpSpPr>
          <a:xfrm>
            <a:off x="5930154" y="3553441"/>
            <a:ext cx="918881" cy="610360"/>
            <a:chOff x="685801" y="1688040"/>
            <a:chExt cx="1429407" cy="949475"/>
          </a:xfrm>
        </p:grpSpPr>
        <p:sp>
          <p:nvSpPr>
            <p:cNvPr id="64" name="Rounded Rectangle 63"/>
            <p:cNvSpPr/>
            <p:nvPr/>
          </p:nvSpPr>
          <p:spPr>
            <a:xfrm>
              <a:off x="685801" y="1695768"/>
              <a:ext cx="1429407" cy="903889"/>
            </a:xfrm>
            <a:prstGeom prst="roundRect">
              <a:avLst>
                <a:gd name="adj" fmla="val 969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5" name="TextBox 64"/>
            <p:cNvSpPr txBox="1"/>
            <p:nvPr/>
          </p:nvSpPr>
          <p:spPr>
            <a:xfrm>
              <a:off x="928703" y="1823595"/>
              <a:ext cx="910674" cy="813920"/>
            </a:xfrm>
            <a:prstGeom prst="rect">
              <a:avLst/>
            </a:prstGeom>
            <a:noFill/>
          </p:spPr>
          <p:txBody>
            <a:bodyPr wrap="none" rtlCol="0">
              <a:spAutoFit/>
            </a:bodyPr>
            <a:lstStyle/>
            <a:p>
              <a:pPr algn="ctr"/>
              <a:r>
                <a:rPr lang="en-US" sz="2800" b="1" dirty="0">
                  <a:solidFill>
                    <a:schemeClr val="bg1"/>
                  </a:solidFill>
                </a:rPr>
                <a:t>62</a:t>
              </a:r>
            </a:p>
          </p:txBody>
        </p:sp>
        <p:sp>
          <p:nvSpPr>
            <p:cNvPr id="66" name="Content Placeholder 4"/>
            <p:cNvSpPr txBox="1">
              <a:spLocks/>
            </p:cNvSpPr>
            <p:nvPr/>
          </p:nvSpPr>
          <p:spPr>
            <a:xfrm>
              <a:off x="950412" y="1688040"/>
              <a:ext cx="870752" cy="329777"/>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800" b="1" dirty="0">
                  <a:solidFill>
                    <a:schemeClr val="bg1"/>
                  </a:solidFill>
                </a:rPr>
                <a:t>PAGE</a:t>
              </a:r>
            </a:p>
          </p:txBody>
        </p:sp>
      </p:grpSp>
    </p:spTree>
    <p:extLst>
      <p:ext uri="{BB962C8B-B14F-4D97-AF65-F5344CB8AC3E}">
        <p14:creationId xmlns:p14="http://schemas.microsoft.com/office/powerpoint/2010/main" val="16604316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MEDIA:</a:t>
            </a:r>
          </a:p>
        </p:txBody>
      </p:sp>
      <p:sp>
        <p:nvSpPr>
          <p:cNvPr id="3" name="Content Placeholder 2"/>
          <p:cNvSpPr>
            <a:spLocks noGrp="1"/>
          </p:cNvSpPr>
          <p:nvPr>
            <p:ph idx="1"/>
          </p:nvPr>
        </p:nvSpPr>
        <p:spPr>
          <a:xfrm>
            <a:off x="685799" y="1695768"/>
            <a:ext cx="5367759" cy="4498909"/>
          </a:xfrm>
        </p:spPr>
        <p:txBody>
          <a:bodyPr>
            <a:normAutofit/>
          </a:bodyPr>
          <a:lstStyle/>
          <a:p>
            <a:pPr marL="0" lvl="1" indent="0">
              <a:spcBef>
                <a:spcPts val="1000"/>
              </a:spcBef>
              <a:buNone/>
            </a:pPr>
            <a:r>
              <a:rPr lang="en-US" b="1" dirty="0"/>
              <a:t>SUCCESSES: Reinforce Employment Brand</a:t>
            </a:r>
          </a:p>
          <a:p>
            <a:pPr lvl="1"/>
            <a:r>
              <a:rPr lang="en-US" dirty="0"/>
              <a:t>Some DCA member companies have a company page on LinkedIn. </a:t>
            </a:r>
            <a:br>
              <a:rPr lang="en-US" dirty="0"/>
            </a:br>
            <a:endParaRPr lang="en-US" dirty="0"/>
          </a:p>
          <a:p>
            <a:r>
              <a:rPr lang="en-US" sz="1800" b="1" dirty="0"/>
              <a:t>EVEN BETTER IF:</a:t>
            </a:r>
          </a:p>
          <a:p>
            <a:pPr lvl="1"/>
            <a:r>
              <a:rPr lang="en-US" dirty="0"/>
              <a:t>Every company had a LinkedIn page that was frequently updated. Creating and maintaining a company page on LinkedIn is important to increase the perception of your company being a quality employer as well to as align with job postings and driving traffic to your employment opportunities. </a:t>
            </a:r>
          </a:p>
        </p:txBody>
      </p:sp>
      <p:sp>
        <p:nvSpPr>
          <p:cNvPr id="4" name="Slide Number Placeholder 3"/>
          <p:cNvSpPr>
            <a:spLocks noGrp="1"/>
          </p:cNvSpPr>
          <p:nvPr>
            <p:ph type="sldNum" sz="quarter" idx="12"/>
          </p:nvPr>
        </p:nvSpPr>
        <p:spPr/>
        <p:txBody>
          <a:bodyPr/>
          <a:lstStyle/>
          <a:p>
            <a:fld id="{E0C22FA3-EE12-2148-97BB-A3B11D28CCE9}" type="slidenum">
              <a:rPr lang="en-US" smtClean="0"/>
              <a:pPr/>
              <a:t>40</a:t>
            </a:fld>
            <a:endParaRPr lang="en-US"/>
          </a:p>
        </p:txBody>
      </p:sp>
      <p:sp>
        <p:nvSpPr>
          <p:cNvPr id="5" name="Text Placeholder 4"/>
          <p:cNvSpPr>
            <a:spLocks noGrp="1"/>
          </p:cNvSpPr>
          <p:nvPr>
            <p:ph type="body" sz="quarter" idx="13"/>
          </p:nvPr>
        </p:nvSpPr>
        <p:spPr/>
        <p:txBody>
          <a:bodyPr/>
          <a:lstStyle/>
          <a:p>
            <a:r>
              <a:rPr lang="en-US" dirty="0"/>
              <a:t>OVERALL BEST PRACTICES FOR ENGAGING GEN Z AND MILLENNIALS</a:t>
            </a:r>
          </a:p>
        </p:txBody>
      </p:sp>
      <p:sp>
        <p:nvSpPr>
          <p:cNvPr id="11" name="Oval 10"/>
          <p:cNvSpPr/>
          <p:nvPr/>
        </p:nvSpPr>
        <p:spPr>
          <a:xfrm>
            <a:off x="10622707" y="467916"/>
            <a:ext cx="1085428" cy="108542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27765" y="669896"/>
            <a:ext cx="875312" cy="624480"/>
          </a:xfrm>
          <a:prstGeom prst="rect">
            <a:avLst/>
          </a:prstGeom>
        </p:spPr>
      </p:pic>
      <p:pic>
        <p:nvPicPr>
          <p:cNvPr id="20" name="Picture 19"/>
          <p:cNvPicPr/>
          <p:nvPr/>
        </p:nvPicPr>
        <p:blipFill>
          <a:blip r:embed="rId3" cstate="screen">
            <a:extLst>
              <a:ext uri="{28A0092B-C50C-407E-A947-70E740481C1C}">
                <a14:useLocalDpi xmlns:a14="http://schemas.microsoft.com/office/drawing/2010/main"/>
              </a:ext>
            </a:extLst>
          </a:blip>
          <a:stretch>
            <a:fillRect/>
          </a:stretch>
        </p:blipFill>
        <p:spPr>
          <a:xfrm>
            <a:off x="6783393" y="2318548"/>
            <a:ext cx="4924419" cy="3589193"/>
          </a:xfrm>
          <a:prstGeom prst="rect">
            <a:avLst/>
          </a:prstGeom>
          <a:ln>
            <a:solidFill>
              <a:schemeClr val="accent5">
                <a:lumMod val="20000"/>
                <a:lumOff val="80000"/>
              </a:schemeClr>
            </a:solidFill>
          </a:ln>
          <a:effectLst>
            <a:outerShdw blurRad="50800" dist="38100" dir="2700000" algn="tl" rotWithShape="0">
              <a:prstClr val="black">
                <a:alpha val="14000"/>
              </a:prstClr>
            </a:outerShdw>
          </a:effectLst>
        </p:spPr>
      </p:pic>
    </p:spTree>
    <p:extLst>
      <p:ext uri="{BB962C8B-B14F-4D97-AF65-F5344CB8AC3E}">
        <p14:creationId xmlns:p14="http://schemas.microsoft.com/office/powerpoint/2010/main" val="17517771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5130" y="1836762"/>
            <a:ext cx="4240660" cy="2381964"/>
          </a:xfrm>
          <a:prstGeom prst="rect">
            <a:avLst/>
          </a:prstGeom>
          <a:effectLst>
            <a:outerShdw blurRad="50800" dist="38100" dir="2700000" algn="tl" rotWithShape="0">
              <a:prstClr val="black">
                <a:alpha val="11000"/>
              </a:prstClr>
            </a:outerShdw>
          </a:effectLst>
        </p:spPr>
      </p:pic>
      <p:sp>
        <p:nvSpPr>
          <p:cNvPr id="2" name="Title 1"/>
          <p:cNvSpPr>
            <a:spLocks noGrp="1"/>
          </p:cNvSpPr>
          <p:nvPr>
            <p:ph type="title"/>
          </p:nvPr>
        </p:nvSpPr>
        <p:spPr/>
        <p:txBody>
          <a:bodyPr/>
          <a:lstStyle/>
          <a:p>
            <a:r>
              <a:rPr lang="en-US" dirty="0"/>
              <a:t>SOCIAL MEDIA:</a:t>
            </a:r>
          </a:p>
        </p:txBody>
      </p:sp>
      <p:sp>
        <p:nvSpPr>
          <p:cNvPr id="3" name="Content Placeholder 2"/>
          <p:cNvSpPr>
            <a:spLocks noGrp="1"/>
          </p:cNvSpPr>
          <p:nvPr>
            <p:ph idx="1"/>
          </p:nvPr>
        </p:nvSpPr>
        <p:spPr>
          <a:xfrm>
            <a:off x="685799" y="1695768"/>
            <a:ext cx="5625354" cy="4570561"/>
          </a:xfrm>
        </p:spPr>
        <p:txBody>
          <a:bodyPr>
            <a:normAutofit fontScale="85000" lnSpcReduction="20000"/>
          </a:bodyPr>
          <a:lstStyle/>
          <a:p>
            <a:pPr marL="0" lvl="1" indent="0">
              <a:spcBef>
                <a:spcPts val="1000"/>
              </a:spcBef>
              <a:buNone/>
            </a:pPr>
            <a:r>
              <a:rPr lang="en-US" sz="2400" b="1" dirty="0"/>
              <a:t>SUCCESSES: Brand Consistency</a:t>
            </a:r>
          </a:p>
          <a:p>
            <a:pPr lvl="1"/>
            <a:r>
              <a:rPr lang="en-US" dirty="0"/>
              <a:t>Some DCA member companies have Facebook pages, which is good because Facebook is used across generations—albeit less with Gen Z—and is effective for showcasing your company’s values and mission. </a:t>
            </a:r>
          </a:p>
          <a:p>
            <a:pPr lvl="1"/>
            <a:r>
              <a:rPr lang="en-US" dirty="0"/>
              <a:t>Some companies like </a:t>
            </a:r>
            <a:r>
              <a:rPr lang="en-US" dirty="0" err="1"/>
              <a:t>Elligson</a:t>
            </a:r>
            <a:r>
              <a:rPr lang="en-US" dirty="0"/>
              <a:t> have a solid foundation of different types of posts, stories and photos to touch both their community and convey to applicants what it’s like to work at the company. </a:t>
            </a:r>
          </a:p>
          <a:p>
            <a:pPr lvl="1"/>
            <a:r>
              <a:rPr lang="en-US" dirty="0"/>
              <a:t>Companies that don’t already have a Facebook page can start by creating one, and then add photos of diverse Millennial employees including women, career starters, and a variety of company mid-level leaders.</a:t>
            </a:r>
            <a:br>
              <a:rPr lang="en-US" dirty="0"/>
            </a:br>
            <a:endParaRPr lang="en-US" dirty="0"/>
          </a:p>
          <a:p>
            <a:r>
              <a:rPr lang="en-US" sz="2400" b="1" dirty="0"/>
              <a:t>EVEN BETTER IF:</a:t>
            </a:r>
          </a:p>
          <a:p>
            <a:pPr lvl="1"/>
            <a:r>
              <a:rPr lang="en-US" dirty="0"/>
              <a:t>Promote and share the positive feedback that people leave on your page, like the comment on Alex E. Paris’ Facebook page.</a:t>
            </a:r>
          </a:p>
        </p:txBody>
      </p:sp>
      <p:sp>
        <p:nvSpPr>
          <p:cNvPr id="4" name="Slide Number Placeholder 3"/>
          <p:cNvSpPr>
            <a:spLocks noGrp="1"/>
          </p:cNvSpPr>
          <p:nvPr>
            <p:ph type="sldNum" sz="quarter" idx="12"/>
          </p:nvPr>
        </p:nvSpPr>
        <p:spPr/>
        <p:txBody>
          <a:bodyPr/>
          <a:lstStyle/>
          <a:p>
            <a:fld id="{E0C22FA3-EE12-2148-97BB-A3B11D28CCE9}" type="slidenum">
              <a:rPr lang="en-US" smtClean="0"/>
              <a:pPr/>
              <a:t>41</a:t>
            </a:fld>
            <a:endParaRPr lang="en-US"/>
          </a:p>
        </p:txBody>
      </p:sp>
      <p:sp>
        <p:nvSpPr>
          <p:cNvPr id="5" name="Text Placeholder 4"/>
          <p:cNvSpPr>
            <a:spLocks noGrp="1"/>
          </p:cNvSpPr>
          <p:nvPr>
            <p:ph type="body" sz="quarter" idx="13"/>
          </p:nvPr>
        </p:nvSpPr>
        <p:spPr/>
        <p:txBody>
          <a:bodyPr/>
          <a:lstStyle/>
          <a:p>
            <a:r>
              <a:rPr lang="en-US" dirty="0"/>
              <a:t>OVERALL BEST PRACTICES FOR ENGAGING GEN Z AND MILLENNIALS</a:t>
            </a:r>
          </a:p>
        </p:txBody>
      </p:sp>
      <p:sp>
        <p:nvSpPr>
          <p:cNvPr id="11" name="Oval 10"/>
          <p:cNvSpPr/>
          <p:nvPr/>
        </p:nvSpPr>
        <p:spPr>
          <a:xfrm>
            <a:off x="10622707" y="467916"/>
            <a:ext cx="1085428" cy="108542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27765" y="669896"/>
            <a:ext cx="875312" cy="62448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8950" y="2341775"/>
            <a:ext cx="2578862" cy="2782981"/>
          </a:xfrm>
          <a:prstGeom prst="rect">
            <a:avLst/>
          </a:prstGeom>
          <a:effectLst>
            <a:outerShdw blurRad="50800" dist="38100" dir="2700000" algn="tl" rotWithShape="0">
              <a:prstClr val="black">
                <a:alpha val="11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3619" y="3818163"/>
            <a:ext cx="4240660" cy="2376514"/>
          </a:xfrm>
          <a:prstGeom prst="rect">
            <a:avLst/>
          </a:prstGeom>
          <a:effectLst>
            <a:outerShdw blurRad="50800" dist="38100" dir="2700000" algn="tl" rotWithShape="0">
              <a:prstClr val="black">
                <a:alpha val="11000"/>
              </a:prstClr>
            </a:outerShdw>
          </a:effectLst>
        </p:spPr>
      </p:pic>
    </p:spTree>
    <p:extLst>
      <p:ext uri="{BB962C8B-B14F-4D97-AF65-F5344CB8AC3E}">
        <p14:creationId xmlns:p14="http://schemas.microsoft.com/office/powerpoint/2010/main" val="18750092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MEDIA:</a:t>
            </a:r>
          </a:p>
        </p:txBody>
      </p:sp>
      <p:sp>
        <p:nvSpPr>
          <p:cNvPr id="3" name="Content Placeholder 2"/>
          <p:cNvSpPr>
            <a:spLocks noGrp="1"/>
          </p:cNvSpPr>
          <p:nvPr>
            <p:ph idx="1"/>
          </p:nvPr>
        </p:nvSpPr>
        <p:spPr>
          <a:xfrm>
            <a:off x="685799" y="1695768"/>
            <a:ext cx="5367759" cy="4498909"/>
          </a:xfrm>
        </p:spPr>
        <p:txBody>
          <a:bodyPr>
            <a:normAutofit/>
          </a:bodyPr>
          <a:lstStyle/>
          <a:p>
            <a:r>
              <a:rPr lang="en-US" b="1" dirty="0"/>
              <a:t>SUCCESSES: Diverse Images and Videos</a:t>
            </a:r>
          </a:p>
          <a:p>
            <a:pPr lvl="1"/>
            <a:r>
              <a:rPr lang="en-US" dirty="0"/>
              <a:t>One DCA member company we reviewed had </a:t>
            </a:r>
            <a:br>
              <a:rPr lang="en-US" dirty="0"/>
            </a:br>
            <a:r>
              <a:rPr lang="en-US" dirty="0"/>
              <a:t>an active Instagram account where they post employee pictures and events.</a:t>
            </a:r>
            <a:br>
              <a:rPr lang="en-US" dirty="0"/>
            </a:br>
            <a:endParaRPr lang="en-US" dirty="0"/>
          </a:p>
          <a:p>
            <a:r>
              <a:rPr lang="en-US" b="1" dirty="0"/>
              <a:t>EVEN BETTER IF:</a:t>
            </a:r>
          </a:p>
          <a:p>
            <a:pPr lvl="1"/>
            <a:r>
              <a:rPr lang="en-US" dirty="0"/>
              <a:t>Every member company posted images, videos and content that show the company cares about its employees of every generation.</a:t>
            </a:r>
          </a:p>
        </p:txBody>
      </p:sp>
      <p:sp>
        <p:nvSpPr>
          <p:cNvPr id="4" name="Slide Number Placeholder 3"/>
          <p:cNvSpPr>
            <a:spLocks noGrp="1"/>
          </p:cNvSpPr>
          <p:nvPr>
            <p:ph type="sldNum" sz="quarter" idx="12"/>
          </p:nvPr>
        </p:nvSpPr>
        <p:spPr/>
        <p:txBody>
          <a:bodyPr/>
          <a:lstStyle/>
          <a:p>
            <a:fld id="{E0C22FA3-EE12-2148-97BB-A3B11D28CCE9}" type="slidenum">
              <a:rPr lang="en-US" smtClean="0"/>
              <a:pPr/>
              <a:t>42</a:t>
            </a:fld>
            <a:endParaRPr lang="en-US"/>
          </a:p>
        </p:txBody>
      </p:sp>
      <p:sp>
        <p:nvSpPr>
          <p:cNvPr id="5" name="Text Placeholder 4"/>
          <p:cNvSpPr>
            <a:spLocks noGrp="1"/>
          </p:cNvSpPr>
          <p:nvPr>
            <p:ph type="body" sz="quarter" idx="13"/>
          </p:nvPr>
        </p:nvSpPr>
        <p:spPr/>
        <p:txBody>
          <a:bodyPr/>
          <a:lstStyle/>
          <a:p>
            <a:r>
              <a:rPr lang="en-US" dirty="0"/>
              <a:t>OVERALL BEST PRACTICES FOR ENGAGING GEN Z AND MILLENNIALS</a:t>
            </a:r>
          </a:p>
        </p:txBody>
      </p:sp>
      <p:sp>
        <p:nvSpPr>
          <p:cNvPr id="11" name="Oval 10"/>
          <p:cNvSpPr/>
          <p:nvPr/>
        </p:nvSpPr>
        <p:spPr>
          <a:xfrm>
            <a:off x="10622707" y="467916"/>
            <a:ext cx="1085428" cy="108542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27765" y="669896"/>
            <a:ext cx="875312" cy="624480"/>
          </a:xfrm>
          <a:prstGeom prst="rect">
            <a:avLst/>
          </a:prstGeom>
        </p:spPr>
      </p:pic>
      <p:pic>
        <p:nvPicPr>
          <p:cNvPr id="14" name="Picture 13"/>
          <p:cNvPicPr/>
          <p:nvPr/>
        </p:nvPicPr>
        <p:blipFill>
          <a:blip r:embed="rId3" cstate="screen">
            <a:extLst>
              <a:ext uri="{28A0092B-C50C-407E-A947-70E740481C1C}">
                <a14:useLocalDpi xmlns:a14="http://schemas.microsoft.com/office/drawing/2010/main"/>
              </a:ext>
            </a:extLst>
          </a:blip>
          <a:stretch>
            <a:fillRect/>
          </a:stretch>
        </p:blipFill>
        <p:spPr>
          <a:xfrm>
            <a:off x="6653052" y="1745041"/>
            <a:ext cx="2366254" cy="4209718"/>
          </a:xfrm>
          <a:prstGeom prst="rect">
            <a:avLst/>
          </a:prstGeom>
          <a:ln>
            <a:solidFill>
              <a:schemeClr val="accent5">
                <a:lumMod val="20000"/>
                <a:lumOff val="80000"/>
              </a:schemeClr>
            </a:solidFill>
          </a:ln>
          <a:effectLst>
            <a:outerShdw blurRad="50800" dist="38100" dir="2700000" algn="tl" rotWithShape="0">
              <a:prstClr val="black">
                <a:alpha val="11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4252" y="1852571"/>
            <a:ext cx="2433560" cy="4326911"/>
          </a:xfrm>
          <a:prstGeom prst="rect">
            <a:avLst/>
          </a:prstGeom>
          <a:ln>
            <a:solidFill>
              <a:schemeClr val="accent5">
                <a:lumMod val="20000"/>
                <a:lumOff val="80000"/>
              </a:schemeClr>
            </a:solidFill>
          </a:ln>
          <a:effectLst>
            <a:outerShdw blurRad="50800" dist="38100" dir="2700000" algn="tl" rotWithShape="0">
              <a:prstClr val="black">
                <a:alpha val="11000"/>
              </a:prstClr>
            </a:outerShdw>
          </a:effectLst>
        </p:spPr>
      </p:pic>
    </p:spTree>
    <p:extLst>
      <p:ext uri="{BB962C8B-B14F-4D97-AF65-F5344CB8AC3E}">
        <p14:creationId xmlns:p14="http://schemas.microsoft.com/office/powerpoint/2010/main" val="13240499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AREAS TO IMPROVE</a:t>
            </a:r>
          </a:p>
        </p:txBody>
      </p:sp>
      <p:sp>
        <p:nvSpPr>
          <p:cNvPr id="3" name="Content Placeholder 2"/>
          <p:cNvSpPr>
            <a:spLocks noGrp="1"/>
          </p:cNvSpPr>
          <p:nvPr>
            <p:ph idx="1"/>
          </p:nvPr>
        </p:nvSpPr>
        <p:spPr>
          <a:xfrm>
            <a:off x="685800" y="1715059"/>
            <a:ext cx="5580529" cy="4498909"/>
          </a:xfrm>
        </p:spPr>
        <p:txBody>
          <a:bodyPr numCol="1" spcCol="365760">
            <a:normAutofit/>
          </a:bodyPr>
          <a:lstStyle/>
          <a:p>
            <a:r>
              <a:rPr lang="en-US" sz="1600" dirty="0"/>
              <a:t>Many of the companies we reviewed did not have social media accounts or they had accounts with very little activity. </a:t>
            </a:r>
          </a:p>
          <a:p>
            <a:r>
              <a:rPr lang="en-US" sz="1600" dirty="0"/>
              <a:t>Unlocking the potential of social media is extremely important for your company and the industry. </a:t>
            </a:r>
          </a:p>
          <a:p>
            <a:r>
              <a:rPr lang="en-US" sz="1600" dirty="0"/>
              <a:t>If the industry is not on social media, it looks as if it and its employers are out of touch with the latest technology—which is not the case in the distribution contractors industry. </a:t>
            </a:r>
          </a:p>
          <a:p>
            <a:r>
              <a:rPr lang="en-US" sz="1600" dirty="0"/>
              <a:t>You want to fish where the fish are gathered and for Millennials and Gen Z that is on social media!</a:t>
            </a:r>
          </a:p>
        </p:txBody>
      </p:sp>
      <p:sp>
        <p:nvSpPr>
          <p:cNvPr id="4" name="Slide Number Placeholder 3"/>
          <p:cNvSpPr>
            <a:spLocks noGrp="1"/>
          </p:cNvSpPr>
          <p:nvPr>
            <p:ph type="sldNum" sz="quarter" idx="12"/>
          </p:nvPr>
        </p:nvSpPr>
        <p:spPr/>
        <p:txBody>
          <a:bodyPr/>
          <a:lstStyle/>
          <a:p>
            <a:fld id="{E0C22FA3-EE12-2148-97BB-A3B11D28CCE9}" type="slidenum">
              <a:rPr lang="en-US" smtClean="0"/>
              <a:t>43</a:t>
            </a:fld>
            <a:endParaRPr lang="en-US"/>
          </a:p>
        </p:txBody>
      </p:sp>
      <p:sp>
        <p:nvSpPr>
          <p:cNvPr id="5" name="Text Placeholder 4"/>
          <p:cNvSpPr>
            <a:spLocks noGrp="1"/>
          </p:cNvSpPr>
          <p:nvPr>
            <p:ph type="body" sz="quarter" idx="13"/>
          </p:nvPr>
        </p:nvSpPr>
        <p:spPr/>
        <p:txBody>
          <a:bodyPr/>
          <a:lstStyle/>
          <a:p>
            <a:r>
              <a:rPr lang="en-US" dirty="0"/>
              <a:t>CREATE SOCIAL MEDIA ACCOUNTS AND BE ACTIVE ON THEM</a:t>
            </a:r>
          </a:p>
        </p:txBody>
      </p:sp>
      <p:sp>
        <p:nvSpPr>
          <p:cNvPr id="6" name="Oval 5"/>
          <p:cNvSpPr/>
          <p:nvPr/>
        </p:nvSpPr>
        <p:spPr>
          <a:xfrm>
            <a:off x="10622707" y="467916"/>
            <a:ext cx="1085428" cy="108542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27765" y="669896"/>
            <a:ext cx="875312" cy="624480"/>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951482" y="1799956"/>
            <a:ext cx="4756330" cy="4318268"/>
          </a:xfrm>
          <a:prstGeom prst="rect">
            <a:avLst/>
          </a:prstGeom>
        </p:spPr>
      </p:pic>
    </p:spTree>
    <p:extLst>
      <p:ext uri="{BB962C8B-B14F-4D97-AF65-F5344CB8AC3E}">
        <p14:creationId xmlns:p14="http://schemas.microsoft.com/office/powerpoint/2010/main" val="12298722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AREAS TO IMPROVE</a:t>
            </a:r>
          </a:p>
        </p:txBody>
      </p:sp>
      <p:sp>
        <p:nvSpPr>
          <p:cNvPr id="3" name="Content Placeholder 2"/>
          <p:cNvSpPr>
            <a:spLocks noGrp="1"/>
          </p:cNvSpPr>
          <p:nvPr>
            <p:ph idx="1"/>
          </p:nvPr>
        </p:nvSpPr>
        <p:spPr>
          <a:xfrm>
            <a:off x="685800" y="1695768"/>
            <a:ext cx="5921188" cy="4498909"/>
          </a:xfrm>
        </p:spPr>
        <p:txBody>
          <a:bodyPr numCol="1" spcCol="365760">
            <a:normAutofit/>
          </a:bodyPr>
          <a:lstStyle/>
          <a:p>
            <a:r>
              <a:rPr lang="en-US" sz="1800" dirty="0"/>
              <a:t>These are the minimum social media channels (in order) where you should post at least weekly to drive engagement, excitement, trust, and job seeker traffic.  </a:t>
            </a:r>
          </a:p>
          <a:p>
            <a:pPr lvl="1"/>
            <a:r>
              <a:rPr lang="en-US" sz="1600" dirty="0"/>
              <a:t>LinkedIn</a:t>
            </a:r>
          </a:p>
          <a:p>
            <a:pPr lvl="1"/>
            <a:r>
              <a:rPr lang="en-US" sz="1600" dirty="0"/>
              <a:t>Facebook</a:t>
            </a:r>
          </a:p>
          <a:p>
            <a:pPr lvl="1"/>
            <a:r>
              <a:rPr lang="en-US" sz="1600" dirty="0"/>
              <a:t>Instagram </a:t>
            </a:r>
          </a:p>
          <a:p>
            <a:r>
              <a:rPr lang="en-US" sz="1800" dirty="0"/>
              <a:t>Keep in mind that you can use the same basic content for all the channels. So you just write 1 post, but you slightly modify it to fit each platform’s requirements. In addition, all the posts will send people back to the same page on your website: your Careers page</a:t>
            </a:r>
          </a:p>
        </p:txBody>
      </p:sp>
      <p:sp>
        <p:nvSpPr>
          <p:cNvPr id="4" name="Slide Number Placeholder 3"/>
          <p:cNvSpPr>
            <a:spLocks noGrp="1"/>
          </p:cNvSpPr>
          <p:nvPr>
            <p:ph type="sldNum" sz="quarter" idx="12"/>
          </p:nvPr>
        </p:nvSpPr>
        <p:spPr/>
        <p:txBody>
          <a:bodyPr/>
          <a:lstStyle/>
          <a:p>
            <a:fld id="{E0C22FA3-EE12-2148-97BB-A3B11D28CCE9}" type="slidenum">
              <a:rPr lang="en-US" smtClean="0"/>
              <a:t>44</a:t>
            </a:fld>
            <a:endParaRPr lang="en-US"/>
          </a:p>
        </p:txBody>
      </p:sp>
      <p:sp>
        <p:nvSpPr>
          <p:cNvPr id="5" name="Text Placeholder 4"/>
          <p:cNvSpPr>
            <a:spLocks noGrp="1"/>
          </p:cNvSpPr>
          <p:nvPr>
            <p:ph type="body" sz="quarter" idx="13"/>
          </p:nvPr>
        </p:nvSpPr>
        <p:spPr/>
        <p:txBody>
          <a:bodyPr/>
          <a:lstStyle/>
          <a:p>
            <a:r>
              <a:rPr lang="en-US" dirty="0"/>
              <a:t>CREATE SOCIAL MEDIA ACCOUNTS AND STAY ACTIVE ON THEM</a:t>
            </a: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16587" y="1745041"/>
            <a:ext cx="4491547" cy="4373184"/>
          </a:xfrm>
          <a:prstGeom prst="rect">
            <a:avLst/>
          </a:prstGeom>
        </p:spPr>
      </p:pic>
      <p:sp>
        <p:nvSpPr>
          <p:cNvPr id="7" name="Oval 6"/>
          <p:cNvSpPr/>
          <p:nvPr/>
        </p:nvSpPr>
        <p:spPr>
          <a:xfrm>
            <a:off x="10622707" y="467916"/>
            <a:ext cx="1085428" cy="108542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27765" y="669896"/>
            <a:ext cx="875312" cy="624480"/>
          </a:xfrm>
          <a:prstGeom prst="rect">
            <a:avLst/>
          </a:prstGeom>
        </p:spPr>
      </p:pic>
    </p:spTree>
    <p:extLst>
      <p:ext uri="{BB962C8B-B14F-4D97-AF65-F5344CB8AC3E}">
        <p14:creationId xmlns:p14="http://schemas.microsoft.com/office/powerpoint/2010/main" val="18000411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AREAS TO IMPROVE</a:t>
            </a:r>
          </a:p>
        </p:txBody>
      </p:sp>
      <p:sp>
        <p:nvSpPr>
          <p:cNvPr id="3" name="Content Placeholder 2"/>
          <p:cNvSpPr>
            <a:spLocks noGrp="1"/>
          </p:cNvSpPr>
          <p:nvPr>
            <p:ph idx="1"/>
          </p:nvPr>
        </p:nvSpPr>
        <p:spPr>
          <a:xfrm>
            <a:off x="685800" y="1695768"/>
            <a:ext cx="6270585" cy="4498909"/>
          </a:xfrm>
        </p:spPr>
        <p:txBody>
          <a:bodyPr>
            <a:normAutofit fontScale="85000" lnSpcReduction="20000"/>
          </a:bodyPr>
          <a:lstStyle/>
          <a:p>
            <a:r>
              <a:rPr lang="en-US" b="1" dirty="0"/>
              <a:t>Gen Z and Millennial job seekers are highly influenced by reviews posted by current or former employees </a:t>
            </a:r>
          </a:p>
          <a:p>
            <a:r>
              <a:rPr lang="en-US" dirty="0"/>
              <a:t>In our analysis, we found many DCA member companies had low ratings on </a:t>
            </a:r>
            <a:r>
              <a:rPr lang="en-US" dirty="0" err="1"/>
              <a:t>GlassDoor.com</a:t>
            </a:r>
            <a:r>
              <a:rPr lang="en-US" dirty="0"/>
              <a:t>. This is a highly influential employer rating website where employees write their evaluation of an employer. </a:t>
            </a:r>
          </a:p>
          <a:p>
            <a:r>
              <a:rPr lang="en-US" dirty="0"/>
              <a:t>It’s normal to not have a perfect score on </a:t>
            </a:r>
            <a:r>
              <a:rPr lang="en-US" dirty="0" err="1"/>
              <a:t>GlassDoor.com</a:t>
            </a:r>
            <a:r>
              <a:rPr lang="en-US" dirty="0"/>
              <a:t>, because disgruntled employees are often the most motivated to comment. However, now that you know the importance of </a:t>
            </a:r>
            <a:r>
              <a:rPr lang="en-US" dirty="0" err="1"/>
              <a:t>GlassDoor.com</a:t>
            </a:r>
            <a:r>
              <a:rPr lang="en-US" dirty="0"/>
              <a:t>, you can reach out to employees and leaders within your organization and ask them to write a rating about their experience. </a:t>
            </a:r>
          </a:p>
          <a:p>
            <a:r>
              <a:rPr lang="en-US" dirty="0"/>
              <a:t>Encouraging fans and champions of your company to write positive comments will offset negative comments over time and more accurately reflect the great experience and opportunity of working for you. </a:t>
            </a:r>
          </a:p>
        </p:txBody>
      </p:sp>
      <p:sp>
        <p:nvSpPr>
          <p:cNvPr id="4" name="Slide Number Placeholder 3"/>
          <p:cNvSpPr>
            <a:spLocks noGrp="1"/>
          </p:cNvSpPr>
          <p:nvPr>
            <p:ph type="sldNum" sz="quarter" idx="12"/>
          </p:nvPr>
        </p:nvSpPr>
        <p:spPr/>
        <p:txBody>
          <a:bodyPr/>
          <a:lstStyle/>
          <a:p>
            <a:fld id="{E0C22FA3-EE12-2148-97BB-A3B11D28CCE9}" type="slidenum">
              <a:rPr lang="en-US" smtClean="0"/>
              <a:t>45</a:t>
            </a:fld>
            <a:endParaRPr lang="en-US"/>
          </a:p>
        </p:txBody>
      </p:sp>
      <p:sp>
        <p:nvSpPr>
          <p:cNvPr id="5" name="Text Placeholder 4"/>
          <p:cNvSpPr>
            <a:spLocks noGrp="1"/>
          </p:cNvSpPr>
          <p:nvPr>
            <p:ph type="body" sz="quarter" idx="13"/>
          </p:nvPr>
        </p:nvSpPr>
        <p:spPr/>
        <p:txBody>
          <a:bodyPr/>
          <a:lstStyle/>
          <a:p>
            <a:r>
              <a:rPr lang="en-US" dirty="0"/>
              <a:t>MANAGE YOUR EMPLOYMENT REPUTATION ON SOCIAL MEDIA</a:t>
            </a:r>
          </a:p>
        </p:txBody>
      </p:sp>
      <p:sp>
        <p:nvSpPr>
          <p:cNvPr id="7" name="Oval 6"/>
          <p:cNvSpPr/>
          <p:nvPr/>
        </p:nvSpPr>
        <p:spPr>
          <a:xfrm>
            <a:off x="10622707" y="467916"/>
            <a:ext cx="1085428" cy="108542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27765" y="669896"/>
            <a:ext cx="875312" cy="624480"/>
          </a:xfrm>
          <a:prstGeom prst="rect">
            <a:avLst/>
          </a:prstGeom>
        </p:spPr>
      </p:pic>
      <p:sp>
        <p:nvSpPr>
          <p:cNvPr id="10" name="TextBox 9"/>
          <p:cNvSpPr txBox="1"/>
          <p:nvPr/>
        </p:nvSpPr>
        <p:spPr>
          <a:xfrm>
            <a:off x="8067554" y="5544964"/>
            <a:ext cx="3640258" cy="1200329"/>
          </a:xfrm>
          <a:prstGeom prst="rect">
            <a:avLst/>
          </a:prstGeom>
          <a:noFill/>
        </p:spPr>
        <p:txBody>
          <a:bodyPr wrap="square" numCol="2" rtlCol="0">
            <a:spAutoFit/>
          </a:bodyPr>
          <a:lstStyle/>
          <a:p>
            <a:r>
              <a:rPr lang="en-US" sz="1200" dirty="0" err="1">
                <a:solidFill>
                  <a:schemeClr val="tx1">
                    <a:lumMod val="50000"/>
                    <a:lumOff val="50000"/>
                  </a:schemeClr>
                </a:solidFill>
                <a:ea typeface="Calibri" charset="0"/>
                <a:cs typeface="Times New Roman" charset="0"/>
              </a:rPr>
              <a:t>Infrasource</a:t>
            </a:r>
            <a:r>
              <a:rPr lang="en-US" sz="1200" dirty="0">
                <a:solidFill>
                  <a:schemeClr val="tx1">
                    <a:lumMod val="50000"/>
                    <a:lumOff val="50000"/>
                  </a:schemeClr>
                </a:solidFill>
                <a:ea typeface="Calibri" charset="0"/>
                <a:cs typeface="Times New Roman" charset="0"/>
              </a:rPr>
              <a:t>: 2.5</a:t>
            </a:r>
          </a:p>
          <a:p>
            <a:r>
              <a:rPr lang="en-US" sz="1200" dirty="0">
                <a:solidFill>
                  <a:schemeClr val="tx1">
                    <a:lumMod val="50000"/>
                    <a:lumOff val="50000"/>
                  </a:schemeClr>
                </a:solidFill>
                <a:ea typeface="Calibri" charset="0"/>
                <a:cs typeface="Times New Roman" charset="0"/>
              </a:rPr>
              <a:t>Miller Pipeline: 2</a:t>
            </a:r>
          </a:p>
          <a:p>
            <a:r>
              <a:rPr lang="en-US" sz="1200" dirty="0">
                <a:solidFill>
                  <a:schemeClr val="tx1">
                    <a:lumMod val="50000"/>
                    <a:lumOff val="50000"/>
                  </a:schemeClr>
                </a:solidFill>
                <a:ea typeface="Calibri" charset="0"/>
                <a:cs typeface="Times New Roman" charset="0"/>
              </a:rPr>
              <a:t>NPL: 3.7</a:t>
            </a:r>
          </a:p>
          <a:p>
            <a:r>
              <a:rPr lang="en-US" sz="1200" dirty="0" err="1">
                <a:solidFill>
                  <a:schemeClr val="tx1">
                    <a:lumMod val="50000"/>
                    <a:lumOff val="50000"/>
                  </a:schemeClr>
                </a:solidFill>
                <a:ea typeface="Calibri" charset="0"/>
                <a:cs typeface="Times New Roman" charset="0"/>
              </a:rPr>
              <a:t>Hallen</a:t>
            </a:r>
            <a:r>
              <a:rPr lang="en-US" sz="1200" dirty="0">
                <a:solidFill>
                  <a:schemeClr val="tx1">
                    <a:lumMod val="50000"/>
                    <a:lumOff val="50000"/>
                  </a:schemeClr>
                </a:solidFill>
                <a:ea typeface="Calibri" charset="0"/>
                <a:cs typeface="Times New Roman" charset="0"/>
              </a:rPr>
              <a:t>: N/A</a:t>
            </a:r>
          </a:p>
          <a:p>
            <a:endParaRPr lang="en-US" sz="1200" dirty="0">
              <a:solidFill>
                <a:schemeClr val="tx1">
                  <a:lumMod val="50000"/>
                  <a:lumOff val="50000"/>
                </a:schemeClr>
              </a:solidFill>
              <a:ea typeface="Calibri" charset="0"/>
              <a:cs typeface="Times New Roman" charset="0"/>
            </a:endParaRPr>
          </a:p>
          <a:p>
            <a:endParaRPr lang="en-US" sz="1200" dirty="0">
              <a:solidFill>
                <a:schemeClr val="tx1">
                  <a:lumMod val="50000"/>
                  <a:lumOff val="50000"/>
                </a:schemeClr>
              </a:solidFill>
              <a:ea typeface="Calibri" charset="0"/>
              <a:cs typeface="Times New Roman" charset="0"/>
            </a:endParaRPr>
          </a:p>
          <a:p>
            <a:r>
              <a:rPr lang="en-US" sz="1200" dirty="0" err="1">
                <a:solidFill>
                  <a:schemeClr val="tx1">
                    <a:lumMod val="50000"/>
                    <a:lumOff val="50000"/>
                  </a:schemeClr>
                </a:solidFill>
                <a:ea typeface="Calibri" charset="0"/>
                <a:cs typeface="Times New Roman" charset="0"/>
              </a:rPr>
              <a:t>Ellingson</a:t>
            </a:r>
            <a:r>
              <a:rPr lang="en-US" sz="1200" dirty="0">
                <a:solidFill>
                  <a:schemeClr val="tx1">
                    <a:lumMod val="50000"/>
                    <a:lumOff val="50000"/>
                  </a:schemeClr>
                </a:solidFill>
                <a:ea typeface="Calibri" charset="0"/>
                <a:cs typeface="Times New Roman" charset="0"/>
              </a:rPr>
              <a:t>: 1.6</a:t>
            </a:r>
          </a:p>
          <a:p>
            <a:r>
              <a:rPr lang="en-US" sz="1200" dirty="0">
                <a:solidFill>
                  <a:schemeClr val="tx1">
                    <a:lumMod val="50000"/>
                    <a:lumOff val="50000"/>
                  </a:schemeClr>
                </a:solidFill>
                <a:ea typeface="Calibri" charset="0"/>
                <a:cs typeface="Times New Roman" charset="0"/>
              </a:rPr>
              <a:t>Q3: 2.5</a:t>
            </a:r>
          </a:p>
          <a:p>
            <a:r>
              <a:rPr lang="en-US" sz="1200" dirty="0">
                <a:solidFill>
                  <a:schemeClr val="tx1">
                    <a:lumMod val="50000"/>
                    <a:lumOff val="50000"/>
                  </a:schemeClr>
                </a:solidFill>
                <a:ea typeface="Calibri" charset="0"/>
                <a:cs typeface="Times New Roman" charset="0"/>
              </a:rPr>
              <a:t>Gabe’s: N/A</a:t>
            </a:r>
          </a:p>
          <a:p>
            <a:r>
              <a:rPr lang="en-US" sz="1200" dirty="0">
                <a:solidFill>
                  <a:schemeClr val="tx1">
                    <a:lumMod val="50000"/>
                    <a:lumOff val="50000"/>
                  </a:schemeClr>
                </a:solidFill>
                <a:ea typeface="Calibri" charset="0"/>
                <a:cs typeface="Times New Roman" charset="0"/>
              </a:rPr>
              <a:t>Alex E. Paris: no reviews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5182" y="1695767"/>
            <a:ext cx="3278957" cy="3813251"/>
          </a:xfrm>
          <a:prstGeom prst="rect">
            <a:avLst/>
          </a:prstGeom>
          <a:ln>
            <a:solidFill>
              <a:schemeClr val="accent5">
                <a:lumMod val="20000"/>
                <a:lumOff val="80000"/>
              </a:schemeClr>
            </a:solidFill>
          </a:ln>
          <a:effectLst>
            <a:outerShdw blurRad="50800" dist="38100" dir="2700000" algn="tl" rotWithShape="0">
              <a:prstClr val="black">
                <a:alpha val="11000"/>
              </a:prstClr>
            </a:outerShdw>
          </a:effectLst>
        </p:spPr>
      </p:pic>
    </p:spTree>
    <p:extLst>
      <p:ext uri="{BB962C8B-B14F-4D97-AF65-F5344CB8AC3E}">
        <p14:creationId xmlns:p14="http://schemas.microsoft.com/office/powerpoint/2010/main" val="9836179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5 WAYS TO MANAGE</a:t>
            </a:r>
          </a:p>
        </p:txBody>
      </p:sp>
      <p:sp>
        <p:nvSpPr>
          <p:cNvPr id="3" name="Content Placeholder 2"/>
          <p:cNvSpPr>
            <a:spLocks noGrp="1"/>
          </p:cNvSpPr>
          <p:nvPr>
            <p:ph idx="1"/>
          </p:nvPr>
        </p:nvSpPr>
        <p:spPr>
          <a:xfrm>
            <a:off x="685801" y="1695768"/>
            <a:ext cx="5385062" cy="4498909"/>
          </a:xfrm>
        </p:spPr>
        <p:txBody>
          <a:bodyPr/>
          <a:lstStyle/>
          <a:p>
            <a:pPr marL="457200" indent="-457200">
              <a:buFont typeface="+mj-lt"/>
              <a:buAutoNum type="arabicPeriod"/>
            </a:pPr>
            <a:r>
              <a:rPr lang="en-US" dirty="0"/>
              <a:t>Ask current employees who are fans and advocates to write about their experience.</a:t>
            </a:r>
          </a:p>
          <a:p>
            <a:pPr marL="457200" indent="-457200">
              <a:buFont typeface="+mj-lt"/>
              <a:buAutoNum type="arabicPeriod"/>
            </a:pPr>
            <a:r>
              <a:rPr lang="en-US" dirty="0"/>
              <a:t>Don’t argue with negative reviews. </a:t>
            </a:r>
          </a:p>
          <a:p>
            <a:pPr marL="457200" indent="-457200">
              <a:buFont typeface="+mj-lt"/>
              <a:buAutoNum type="arabicPeriod"/>
            </a:pPr>
            <a:r>
              <a:rPr lang="en-US" dirty="0"/>
              <a:t>Respond to negative reviews with empathy where appropriate.</a:t>
            </a:r>
          </a:p>
          <a:p>
            <a:pPr marL="457200" indent="-457200">
              <a:buFont typeface="+mj-lt"/>
              <a:buAutoNum type="arabicPeriod"/>
            </a:pPr>
            <a:r>
              <a:rPr lang="en-US" dirty="0"/>
              <a:t>Always clear your response with HR before posting.</a:t>
            </a:r>
          </a:p>
          <a:p>
            <a:pPr marL="457200" indent="-457200">
              <a:buFont typeface="+mj-lt"/>
              <a:buAutoNum type="arabicPeriod"/>
            </a:pPr>
            <a:r>
              <a:rPr lang="en-US" dirty="0"/>
              <a:t>Keep your profile updated so it accurately reflects your current work environment, branding, and mission.</a:t>
            </a:r>
          </a:p>
        </p:txBody>
      </p:sp>
      <p:sp>
        <p:nvSpPr>
          <p:cNvPr id="4" name="Slide Number Placeholder 3"/>
          <p:cNvSpPr>
            <a:spLocks noGrp="1"/>
          </p:cNvSpPr>
          <p:nvPr>
            <p:ph type="sldNum" sz="quarter" idx="12"/>
          </p:nvPr>
        </p:nvSpPr>
        <p:spPr/>
        <p:txBody>
          <a:bodyPr/>
          <a:lstStyle/>
          <a:p>
            <a:fld id="{E0C22FA3-EE12-2148-97BB-A3B11D28CCE9}" type="slidenum">
              <a:rPr lang="en-US" smtClean="0"/>
              <a:t>46</a:t>
            </a:fld>
            <a:endParaRPr lang="en-US"/>
          </a:p>
        </p:txBody>
      </p:sp>
      <p:sp>
        <p:nvSpPr>
          <p:cNvPr id="5" name="Text Placeholder 4"/>
          <p:cNvSpPr>
            <a:spLocks noGrp="1"/>
          </p:cNvSpPr>
          <p:nvPr>
            <p:ph type="body" sz="quarter" idx="13"/>
          </p:nvPr>
        </p:nvSpPr>
        <p:spPr/>
        <p:txBody>
          <a:bodyPr/>
          <a:lstStyle/>
          <a:p>
            <a:r>
              <a:rPr lang="en-US" dirty="0"/>
              <a:t>YOUR REPUTATION ON GLASSDOOR</a:t>
            </a:r>
          </a:p>
        </p:txBody>
      </p:sp>
      <p:sp>
        <p:nvSpPr>
          <p:cNvPr id="6" name="Oval 5"/>
          <p:cNvSpPr/>
          <p:nvPr/>
        </p:nvSpPr>
        <p:spPr>
          <a:xfrm>
            <a:off x="10622707" y="467916"/>
            <a:ext cx="1085428" cy="108542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27765" y="669896"/>
            <a:ext cx="875312" cy="624480"/>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00556" y="2150164"/>
            <a:ext cx="5407417" cy="3318010"/>
          </a:xfrm>
          <a:prstGeom prst="rect">
            <a:avLst/>
          </a:prstGeom>
          <a:ln>
            <a:solidFill>
              <a:schemeClr val="accent5">
                <a:lumMod val="20000"/>
                <a:lumOff val="80000"/>
              </a:schemeClr>
            </a:solidFill>
          </a:ln>
          <a:effectLst>
            <a:outerShdw blurRad="50800" dist="38100" dir="2700000" algn="tl" rotWithShape="0">
              <a:prstClr val="black">
                <a:alpha val="11000"/>
              </a:prstClr>
            </a:outerShdw>
          </a:effectLst>
        </p:spPr>
      </p:pic>
    </p:spTree>
    <p:extLst>
      <p:ext uri="{BB962C8B-B14F-4D97-AF65-F5344CB8AC3E}">
        <p14:creationId xmlns:p14="http://schemas.microsoft.com/office/powerpoint/2010/main" val="3378214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SPECIFIC SOLUTIONS</a:t>
            </a:r>
          </a:p>
        </p:txBody>
      </p:sp>
      <p:sp>
        <p:nvSpPr>
          <p:cNvPr id="3" name="Content Placeholder 2"/>
          <p:cNvSpPr>
            <a:spLocks noGrp="1"/>
          </p:cNvSpPr>
          <p:nvPr>
            <p:ph idx="1"/>
          </p:nvPr>
        </p:nvSpPr>
        <p:spPr>
          <a:xfrm>
            <a:off x="685800" y="2384612"/>
            <a:ext cx="11022012" cy="3810065"/>
          </a:xfrm>
        </p:spPr>
        <p:txBody>
          <a:bodyPr numCol="2" spcCol="365760">
            <a:normAutofit fontScale="92500" lnSpcReduction="20000"/>
          </a:bodyPr>
          <a:lstStyle/>
          <a:p>
            <a:pPr marL="350837" lvl="1" indent="-342900">
              <a:buFont typeface="+mj-lt"/>
              <a:buAutoNum type="arabicPeriod"/>
            </a:pPr>
            <a:r>
              <a:rPr lang="en-US" b="1" dirty="0">
                <a:solidFill>
                  <a:schemeClr val="tx2"/>
                </a:solidFill>
              </a:rPr>
              <a:t>Start Social Accounts</a:t>
            </a:r>
          </a:p>
          <a:p>
            <a:pPr lvl="2"/>
            <a:r>
              <a:rPr lang="en-US" dirty="0"/>
              <a:t>Start with LinkedIn and Facebook. </a:t>
            </a:r>
          </a:p>
          <a:p>
            <a:pPr lvl="2"/>
            <a:r>
              <a:rPr lang="en-US" dirty="0"/>
              <a:t>Add Instagram as a next step. </a:t>
            </a:r>
          </a:p>
          <a:p>
            <a:pPr lvl="2"/>
            <a:r>
              <a:rPr lang="en-US" dirty="0"/>
              <a:t>Whenever possible, use the same post on each platform but slightly adapt it for each platform’s requirements. </a:t>
            </a:r>
          </a:p>
          <a:p>
            <a:pPr marL="350837" lvl="1" indent="-342900">
              <a:buFont typeface="+mj-lt"/>
              <a:buAutoNum type="arabicPeriod"/>
            </a:pPr>
            <a:r>
              <a:rPr lang="en-US" b="1" dirty="0">
                <a:solidFill>
                  <a:schemeClr val="tx2"/>
                </a:solidFill>
              </a:rPr>
              <a:t>Attract Eyes by Making Content Engaging</a:t>
            </a:r>
          </a:p>
          <a:p>
            <a:pPr lvl="2"/>
            <a:r>
              <a:rPr lang="en-US" dirty="0"/>
              <a:t>Feature pictures and posts by your local community and by your company’s current employees, especially Employee of the Month, training, company awards, volunteer initiatives, and cultural touchpoints. </a:t>
            </a:r>
          </a:p>
          <a:p>
            <a:pPr lvl="2"/>
            <a:r>
              <a:rPr lang="en-US" dirty="0"/>
              <a:t>Organize a friendly competition to create sharable content across your company. Give awards and follow participants through a hashtag like: #</a:t>
            </a:r>
            <a:r>
              <a:rPr lang="en-US" dirty="0" err="1"/>
              <a:t>MPLcareers</a:t>
            </a:r>
            <a:r>
              <a:rPr lang="en-US" dirty="0"/>
              <a:t> </a:t>
            </a:r>
          </a:p>
          <a:p>
            <a:pPr lvl="2"/>
            <a:r>
              <a:rPr lang="en-US" dirty="0"/>
              <a:t>Highlight or feature employees during key moments that align with their career, such as promotions, recognition, and project completion. </a:t>
            </a:r>
          </a:p>
          <a:p>
            <a:pPr lvl="2"/>
            <a:r>
              <a:rPr lang="en-US" dirty="0"/>
              <a:t>Make a very small investment to promote posts on FB and Instagram ($20 per post) that are designed for the community to respond with comments.</a:t>
            </a:r>
          </a:p>
          <a:p>
            <a:pPr marL="350837" lvl="1" indent="-342900">
              <a:buFont typeface="+mj-lt"/>
              <a:buAutoNum type="arabicPeriod"/>
            </a:pPr>
            <a:r>
              <a:rPr lang="en-US" b="1" dirty="0">
                <a:solidFill>
                  <a:schemeClr val="tx2"/>
                </a:solidFill>
              </a:rPr>
              <a:t>Place Social Media icon links at the top of webpages and feature prominently on mobile </a:t>
            </a:r>
          </a:p>
          <a:p>
            <a:pPr lvl="2"/>
            <a:r>
              <a:rPr lang="en-US" dirty="0"/>
              <a:t>Prominent Social Media icon placement helps Gen Z and Millennials easily click to learn more about your company on their preferred social platform. </a:t>
            </a:r>
          </a:p>
          <a:p>
            <a:pPr lvl="2"/>
            <a:r>
              <a:rPr lang="en-US" dirty="0"/>
              <a:t>Remember, you don’t have to post every day or even every other day. Starting with once per week is fine; work up to twice per week to create a foundation you can build upon. </a:t>
            </a:r>
          </a:p>
        </p:txBody>
      </p:sp>
      <p:sp>
        <p:nvSpPr>
          <p:cNvPr id="5" name="Text Placeholder 4"/>
          <p:cNvSpPr>
            <a:spLocks noGrp="1"/>
          </p:cNvSpPr>
          <p:nvPr>
            <p:ph type="body" sz="quarter" idx="13"/>
          </p:nvPr>
        </p:nvSpPr>
        <p:spPr/>
        <p:txBody>
          <a:bodyPr/>
          <a:lstStyle/>
          <a:p>
            <a:r>
              <a:rPr lang="en-US" dirty="0"/>
              <a:t>ENGAGE YOUR COMPANY’S COMMUNITY </a:t>
            </a:r>
          </a:p>
        </p:txBody>
      </p:sp>
      <p:sp>
        <p:nvSpPr>
          <p:cNvPr id="4" name="Slide Number Placeholder 3"/>
          <p:cNvSpPr>
            <a:spLocks noGrp="1"/>
          </p:cNvSpPr>
          <p:nvPr>
            <p:ph type="sldNum" sz="quarter" idx="12"/>
          </p:nvPr>
        </p:nvSpPr>
        <p:spPr/>
        <p:txBody>
          <a:bodyPr/>
          <a:lstStyle/>
          <a:p>
            <a:fld id="{E0C22FA3-EE12-2148-97BB-A3B11D28CCE9}" type="slidenum">
              <a:rPr lang="en-US" smtClean="0"/>
              <a:t>47</a:t>
            </a:fld>
            <a:endParaRPr lang="en-US"/>
          </a:p>
        </p:txBody>
      </p:sp>
      <p:sp>
        <p:nvSpPr>
          <p:cNvPr id="14" name="Oval 13"/>
          <p:cNvSpPr/>
          <p:nvPr/>
        </p:nvSpPr>
        <p:spPr>
          <a:xfrm>
            <a:off x="10622707" y="467916"/>
            <a:ext cx="1085428" cy="108542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27765" y="669896"/>
            <a:ext cx="875312" cy="624480"/>
          </a:xfrm>
          <a:prstGeom prst="rect">
            <a:avLst/>
          </a:prstGeom>
        </p:spPr>
      </p:pic>
      <p:sp>
        <p:nvSpPr>
          <p:cNvPr id="7" name="Rectangle 6"/>
          <p:cNvSpPr/>
          <p:nvPr/>
        </p:nvSpPr>
        <p:spPr>
          <a:xfrm>
            <a:off x="685799" y="1635040"/>
            <a:ext cx="10041965" cy="667875"/>
          </a:xfrm>
          <a:prstGeom prst="rect">
            <a:avLst/>
          </a:prstGeom>
        </p:spPr>
        <p:txBody>
          <a:bodyPr wrap="square">
            <a:spAutoFit/>
          </a:bodyPr>
          <a:lstStyle/>
          <a:p>
            <a:pPr lvl="0">
              <a:lnSpc>
                <a:spcPct val="110000"/>
              </a:lnSpc>
              <a:spcBef>
                <a:spcPts val="1000"/>
              </a:spcBef>
              <a:spcAft>
                <a:spcPts val="600"/>
              </a:spcAft>
            </a:pPr>
            <a:r>
              <a:rPr lang="en-US" sz="1700">
                <a:solidFill>
                  <a:srgbClr val="000000">
                    <a:lumMod val="50000"/>
                    <a:lumOff val="50000"/>
                  </a:srgbClr>
                </a:solidFill>
                <a:ea typeface="Gotham Book" charset="0"/>
                <a:cs typeface="Gotham Book" charset="0"/>
              </a:rPr>
              <a:t>Engage your company’s community with content, pictures of employees in real life (particularly Gen Z and Millennials), and showcase how you are involved in the local community</a:t>
            </a:r>
            <a:endParaRPr lang="en-US" sz="1700" dirty="0">
              <a:solidFill>
                <a:srgbClr val="000000">
                  <a:lumMod val="50000"/>
                  <a:lumOff val="50000"/>
                </a:srgbClr>
              </a:solidFill>
              <a:ea typeface="Gotham Book" charset="0"/>
              <a:cs typeface="Gotham Book" charset="0"/>
            </a:endParaRPr>
          </a:p>
        </p:txBody>
      </p:sp>
    </p:spTree>
    <p:extLst>
      <p:ext uri="{BB962C8B-B14F-4D97-AF65-F5344CB8AC3E}">
        <p14:creationId xmlns:p14="http://schemas.microsoft.com/office/powerpoint/2010/main" val="818070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Social Media</a:t>
            </a:r>
          </a:p>
        </p:txBody>
      </p:sp>
      <p:sp>
        <p:nvSpPr>
          <p:cNvPr id="6" name="Text Placeholder 5"/>
          <p:cNvSpPr>
            <a:spLocks noGrp="1"/>
          </p:cNvSpPr>
          <p:nvPr>
            <p:ph type="body" idx="1"/>
          </p:nvPr>
        </p:nvSpPr>
        <p:spPr/>
        <p:txBody>
          <a:bodyPr/>
          <a:lstStyle/>
          <a:p>
            <a:r>
              <a:rPr lang="en-US" sz="2400" dirty="0"/>
              <a:t>GEN Z AND MILLENNIAL JOB SEEKER AND APPLICANT PATHWAY</a:t>
            </a:r>
          </a:p>
        </p:txBody>
      </p:sp>
      <p:sp>
        <p:nvSpPr>
          <p:cNvPr id="7" name="Oval 6"/>
          <p:cNvSpPr/>
          <p:nvPr/>
        </p:nvSpPr>
        <p:spPr>
          <a:xfrm>
            <a:off x="10522450" y="4818640"/>
            <a:ext cx="1364750" cy="136475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t="-4401" r="-3623"/>
          <a:stretch/>
        </p:blipFill>
        <p:spPr>
          <a:xfrm>
            <a:off x="10753944" y="5061918"/>
            <a:ext cx="901762" cy="949254"/>
          </a:xfrm>
          <a:prstGeom prst="rect">
            <a:avLst/>
          </a:prstGeom>
        </p:spPr>
      </p:pic>
    </p:spTree>
    <p:extLst>
      <p:ext uri="{BB962C8B-B14F-4D97-AF65-F5344CB8AC3E}">
        <p14:creationId xmlns:p14="http://schemas.microsoft.com/office/powerpoint/2010/main" val="131891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Straight Connector 76"/>
          <p:cNvCxnSpPr/>
          <p:nvPr/>
        </p:nvCxnSpPr>
        <p:spPr>
          <a:xfrm flipV="1">
            <a:off x="6293342" y="2782229"/>
            <a:ext cx="0" cy="1176313"/>
          </a:xfrm>
          <a:prstGeom prst="line">
            <a:avLst/>
          </a:prstGeom>
          <a:ln w="7620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6" name="Left Bracket 75"/>
          <p:cNvSpPr/>
          <p:nvPr/>
        </p:nvSpPr>
        <p:spPr>
          <a:xfrm rot="5400000" flipV="1">
            <a:off x="5954490" y="2317815"/>
            <a:ext cx="123953" cy="804880"/>
          </a:xfrm>
          <a:prstGeom prst="leftBracket">
            <a:avLst>
              <a:gd name="adj" fmla="val 102144"/>
            </a:avLst>
          </a:prstGeom>
          <a:ln w="7620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t>    </a:t>
            </a:r>
          </a:p>
        </p:txBody>
      </p:sp>
      <p:cxnSp>
        <p:nvCxnSpPr>
          <p:cNvPr id="75" name="Straight Connector 74"/>
          <p:cNvCxnSpPr>
            <a:stCxn id="60" idx="0"/>
          </p:cNvCxnSpPr>
          <p:nvPr/>
        </p:nvCxnSpPr>
        <p:spPr>
          <a:xfrm flipH="1" flipV="1">
            <a:off x="1102272" y="2618200"/>
            <a:ext cx="306" cy="3342613"/>
          </a:xfrm>
          <a:prstGeom prst="line">
            <a:avLst/>
          </a:prstGeom>
          <a:ln w="7620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8" name="Rounded Rectangle 67"/>
          <p:cNvSpPr/>
          <p:nvPr/>
        </p:nvSpPr>
        <p:spPr>
          <a:xfrm>
            <a:off x="5885621" y="3640632"/>
            <a:ext cx="828812" cy="596266"/>
          </a:xfrm>
          <a:prstGeom prst="roundRect">
            <a:avLst>
              <a:gd name="adj" fmla="val 10761"/>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5885621" y="3646378"/>
            <a:ext cx="828812" cy="584775"/>
          </a:xfrm>
          <a:prstGeom prst="rect">
            <a:avLst/>
          </a:prstGeom>
          <a:noFill/>
        </p:spPr>
        <p:txBody>
          <a:bodyPr wrap="square" rtlCol="0">
            <a:spAutoFit/>
          </a:bodyPr>
          <a:lstStyle/>
          <a:p>
            <a:pPr algn="ctr"/>
            <a:r>
              <a:rPr lang="en-US" sz="3200" b="1" dirty="0">
                <a:solidFill>
                  <a:schemeClr val="bg1"/>
                </a:solidFill>
              </a:rPr>
              <a:t>05</a:t>
            </a:r>
          </a:p>
        </p:txBody>
      </p:sp>
      <p:sp>
        <p:nvSpPr>
          <p:cNvPr id="58" name="Rounded Rectangle 57"/>
          <p:cNvSpPr/>
          <p:nvPr/>
        </p:nvSpPr>
        <p:spPr>
          <a:xfrm>
            <a:off x="685802" y="3640632"/>
            <a:ext cx="828812" cy="596266"/>
          </a:xfrm>
          <a:prstGeom prst="roundRect">
            <a:avLst>
              <a:gd name="adj" fmla="val 10761"/>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685802" y="3646378"/>
            <a:ext cx="828812" cy="584775"/>
          </a:xfrm>
          <a:prstGeom prst="rect">
            <a:avLst/>
          </a:prstGeom>
          <a:noFill/>
        </p:spPr>
        <p:txBody>
          <a:bodyPr wrap="square" rtlCol="0">
            <a:spAutoFit/>
          </a:bodyPr>
          <a:lstStyle/>
          <a:p>
            <a:pPr algn="ctr"/>
            <a:r>
              <a:rPr lang="en-US" sz="3200" b="1" dirty="0">
                <a:solidFill>
                  <a:schemeClr val="bg1"/>
                </a:solidFill>
              </a:rPr>
              <a:t>02</a:t>
            </a:r>
          </a:p>
        </p:txBody>
      </p:sp>
      <p:sp>
        <p:nvSpPr>
          <p:cNvPr id="43" name="Rounded Rectangle 42"/>
          <p:cNvSpPr/>
          <p:nvPr/>
        </p:nvSpPr>
        <p:spPr>
          <a:xfrm>
            <a:off x="685803" y="2349228"/>
            <a:ext cx="828812" cy="596266"/>
          </a:xfrm>
          <a:prstGeom prst="roundRect">
            <a:avLst>
              <a:gd name="adj" fmla="val 10761"/>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5"/>
          <p:cNvSpPr>
            <a:spLocks noGrp="1"/>
          </p:cNvSpPr>
          <p:nvPr>
            <p:ph type="title"/>
          </p:nvPr>
        </p:nvSpPr>
        <p:spPr/>
        <p:txBody>
          <a:bodyPr>
            <a:normAutofit/>
          </a:bodyPr>
          <a:lstStyle/>
          <a:p>
            <a:r>
              <a:rPr lang="en-US" dirty="0"/>
              <a:t>SAMPLE CONSIDERATIONS</a:t>
            </a:r>
          </a:p>
        </p:txBody>
      </p:sp>
      <p:sp>
        <p:nvSpPr>
          <p:cNvPr id="6" name="Content Placeholder 5"/>
          <p:cNvSpPr>
            <a:spLocks noGrp="1"/>
          </p:cNvSpPr>
          <p:nvPr>
            <p:ph idx="1"/>
          </p:nvPr>
        </p:nvSpPr>
        <p:spPr>
          <a:xfrm>
            <a:off x="1514611" y="2294468"/>
            <a:ext cx="3828127" cy="815938"/>
          </a:xfrm>
        </p:spPr>
        <p:txBody>
          <a:bodyPr anchor="ctr">
            <a:noAutofit/>
          </a:bodyPr>
          <a:lstStyle/>
          <a:p>
            <a:pPr marL="7937" lvl="1" indent="0">
              <a:buNone/>
            </a:pPr>
            <a:r>
              <a:rPr lang="en-US" sz="1400" b="1" dirty="0"/>
              <a:t>EMPLOYMENT BRAND PROMISE: </a:t>
            </a:r>
            <a:r>
              <a:rPr lang="en-US" sz="1400" dirty="0"/>
              <a:t>How is your employment brand and employment promise communicated in job postings on these platforms to Millennials and Gen Z?</a:t>
            </a:r>
          </a:p>
        </p:txBody>
      </p:sp>
      <p:sp>
        <p:nvSpPr>
          <p:cNvPr id="3" name="Slide Number Placeholder 2"/>
          <p:cNvSpPr>
            <a:spLocks noGrp="1"/>
          </p:cNvSpPr>
          <p:nvPr>
            <p:ph type="sldNum" sz="quarter" idx="12"/>
          </p:nvPr>
        </p:nvSpPr>
        <p:spPr/>
        <p:txBody>
          <a:bodyPr/>
          <a:lstStyle/>
          <a:p>
            <a:fld id="{E0C22FA3-EE12-2148-97BB-A3B11D28CCE9}" type="slidenum">
              <a:rPr lang="en-US" smtClean="0"/>
              <a:t>49</a:t>
            </a:fld>
            <a:endParaRPr lang="en-US"/>
          </a:p>
        </p:txBody>
      </p:sp>
      <p:sp>
        <p:nvSpPr>
          <p:cNvPr id="7" name="Oval 6"/>
          <p:cNvSpPr/>
          <p:nvPr/>
        </p:nvSpPr>
        <p:spPr>
          <a:xfrm>
            <a:off x="10622707" y="467916"/>
            <a:ext cx="1085428" cy="108542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85803" y="2354974"/>
            <a:ext cx="828812" cy="584775"/>
          </a:xfrm>
          <a:prstGeom prst="rect">
            <a:avLst/>
          </a:prstGeom>
          <a:noFill/>
        </p:spPr>
        <p:txBody>
          <a:bodyPr wrap="square" rtlCol="0">
            <a:spAutoFit/>
          </a:bodyPr>
          <a:lstStyle/>
          <a:p>
            <a:pPr algn="ctr"/>
            <a:r>
              <a:rPr lang="en-US" sz="3200" b="1" dirty="0">
                <a:solidFill>
                  <a:schemeClr val="bg1"/>
                </a:solidFill>
              </a:rPr>
              <a:t>01</a:t>
            </a:r>
          </a:p>
        </p:txBody>
      </p:sp>
      <p:sp>
        <p:nvSpPr>
          <p:cNvPr id="15" name="Content Placeholder 5"/>
          <p:cNvSpPr txBox="1">
            <a:spLocks/>
          </p:cNvSpPr>
          <p:nvPr/>
        </p:nvSpPr>
        <p:spPr>
          <a:xfrm>
            <a:off x="1514613" y="3611507"/>
            <a:ext cx="3916301" cy="654516"/>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7937" lvl="1" indent="0">
              <a:buNone/>
            </a:pPr>
            <a:r>
              <a:rPr lang="en-US" sz="1400" b="1" dirty="0"/>
              <a:t>JOB POSTINGS: </a:t>
            </a:r>
            <a:r>
              <a:rPr lang="en-US" sz="1400" dirty="0"/>
              <a:t>Are jobs posted on social media sites? Are there images or videos to prompt them to apply?</a:t>
            </a:r>
          </a:p>
        </p:txBody>
      </p:sp>
      <p:sp>
        <p:nvSpPr>
          <p:cNvPr id="18" name="Content Placeholder 5"/>
          <p:cNvSpPr txBox="1">
            <a:spLocks/>
          </p:cNvSpPr>
          <p:nvPr/>
        </p:nvSpPr>
        <p:spPr>
          <a:xfrm>
            <a:off x="6714432" y="3460831"/>
            <a:ext cx="4621991" cy="937550"/>
          </a:xfrm>
          <a:prstGeom prst="rect">
            <a:avLst/>
          </a:prstGeom>
        </p:spPr>
        <p:txBody>
          <a:bodyPr vert="horz" lIns="91440" tIns="45720" rIns="91440" bIns="45720" rtlCol="0" anchor="ctr">
            <a:norm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7937" lvl="1" indent="0">
              <a:buNone/>
            </a:pPr>
            <a:r>
              <a:rPr lang="en-US" sz="1400" b="1" dirty="0"/>
              <a:t>FOLLOW UP: </a:t>
            </a:r>
            <a:r>
              <a:rPr lang="en-US" sz="1400" dirty="0"/>
              <a:t>Does the applicant get a thank you text or follow up message, sharing with them what to expect next in the applicant process?</a:t>
            </a:r>
          </a:p>
        </p:txBody>
      </p:sp>
      <p:sp>
        <p:nvSpPr>
          <p:cNvPr id="62" name="Rounded Rectangle 61"/>
          <p:cNvSpPr/>
          <p:nvPr/>
        </p:nvSpPr>
        <p:spPr>
          <a:xfrm>
            <a:off x="685801" y="4992425"/>
            <a:ext cx="828812" cy="596266"/>
          </a:xfrm>
          <a:prstGeom prst="roundRect">
            <a:avLst>
              <a:gd name="adj" fmla="val 10761"/>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685801" y="4998171"/>
            <a:ext cx="828812" cy="584775"/>
          </a:xfrm>
          <a:prstGeom prst="rect">
            <a:avLst/>
          </a:prstGeom>
          <a:noFill/>
        </p:spPr>
        <p:txBody>
          <a:bodyPr wrap="square" rtlCol="0">
            <a:spAutoFit/>
          </a:bodyPr>
          <a:lstStyle/>
          <a:p>
            <a:pPr algn="ctr"/>
            <a:r>
              <a:rPr lang="en-US" sz="3200" b="1" dirty="0">
                <a:solidFill>
                  <a:schemeClr val="bg1"/>
                </a:solidFill>
              </a:rPr>
              <a:t>03</a:t>
            </a:r>
          </a:p>
        </p:txBody>
      </p:sp>
      <p:sp>
        <p:nvSpPr>
          <p:cNvPr id="16" name="Content Placeholder 5"/>
          <p:cNvSpPr txBox="1">
            <a:spLocks/>
          </p:cNvSpPr>
          <p:nvPr/>
        </p:nvSpPr>
        <p:spPr>
          <a:xfrm>
            <a:off x="1514612" y="4830653"/>
            <a:ext cx="4037301" cy="919811"/>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7937" lvl="1" indent="0">
              <a:buNone/>
            </a:pPr>
            <a:r>
              <a:rPr lang="en-US" sz="1400" b="1" dirty="0"/>
              <a:t>START APPLICATION: </a:t>
            </a:r>
            <a:r>
              <a:rPr lang="en-US" sz="1400" dirty="0"/>
              <a:t>Can a Gen Z or Millennial job seeker start their application process on social media platforms? </a:t>
            </a:r>
          </a:p>
        </p:txBody>
      </p:sp>
      <p:sp>
        <p:nvSpPr>
          <p:cNvPr id="65" name="Rounded Rectangle 64"/>
          <p:cNvSpPr/>
          <p:nvPr/>
        </p:nvSpPr>
        <p:spPr>
          <a:xfrm>
            <a:off x="5885621" y="2349228"/>
            <a:ext cx="828812" cy="596266"/>
          </a:xfrm>
          <a:prstGeom prst="roundRect">
            <a:avLst>
              <a:gd name="adj" fmla="val 10761"/>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5885621" y="2354974"/>
            <a:ext cx="828812" cy="584775"/>
          </a:xfrm>
          <a:prstGeom prst="rect">
            <a:avLst/>
          </a:prstGeom>
          <a:noFill/>
        </p:spPr>
        <p:txBody>
          <a:bodyPr wrap="square" rtlCol="0">
            <a:spAutoFit/>
          </a:bodyPr>
          <a:lstStyle/>
          <a:p>
            <a:pPr algn="ctr"/>
            <a:r>
              <a:rPr lang="en-US" sz="3200" b="1" dirty="0">
                <a:solidFill>
                  <a:schemeClr val="bg1"/>
                </a:solidFill>
              </a:rPr>
              <a:t>04</a:t>
            </a:r>
          </a:p>
        </p:txBody>
      </p:sp>
      <p:sp>
        <p:nvSpPr>
          <p:cNvPr id="17" name="Content Placeholder 5"/>
          <p:cNvSpPr txBox="1">
            <a:spLocks/>
          </p:cNvSpPr>
          <p:nvPr/>
        </p:nvSpPr>
        <p:spPr>
          <a:xfrm>
            <a:off x="6714433" y="2307898"/>
            <a:ext cx="4723731" cy="678926"/>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7937" lvl="1" indent="0">
              <a:buNone/>
            </a:pPr>
            <a:r>
              <a:rPr lang="en-US" sz="1400" b="1" dirty="0"/>
              <a:t>APPLICATION PROCESS: </a:t>
            </a:r>
            <a:r>
              <a:rPr lang="en-US" sz="1400" dirty="0"/>
              <a:t>Is the application process quick and easy to start?</a:t>
            </a:r>
          </a:p>
        </p:txBody>
      </p:sp>
      <p:sp>
        <p:nvSpPr>
          <p:cNvPr id="60" name="Left Bracket 59"/>
          <p:cNvSpPr/>
          <p:nvPr/>
        </p:nvSpPr>
        <p:spPr>
          <a:xfrm rot="16200000">
            <a:off x="3297955" y="3765436"/>
            <a:ext cx="121000" cy="4511754"/>
          </a:xfrm>
          <a:prstGeom prst="leftBracket">
            <a:avLst>
              <a:gd name="adj" fmla="val 102144"/>
            </a:avLst>
          </a:prstGeom>
          <a:ln w="7620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t>   </a:t>
            </a:r>
          </a:p>
        </p:txBody>
      </p:sp>
      <p:cxnSp>
        <p:nvCxnSpPr>
          <p:cNvPr id="38" name="Straight Connector 37"/>
          <p:cNvCxnSpPr>
            <a:stCxn id="60" idx="2"/>
          </p:cNvCxnSpPr>
          <p:nvPr/>
        </p:nvCxnSpPr>
        <p:spPr>
          <a:xfrm flipV="1">
            <a:off x="5614332" y="2782229"/>
            <a:ext cx="0" cy="3178584"/>
          </a:xfrm>
          <a:prstGeom prst="line">
            <a:avLst/>
          </a:prstGeom>
          <a:ln w="7620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rotWithShape="1">
          <a:blip r:embed="rId2" cstate="screen">
            <a:extLst>
              <a:ext uri="{28A0092B-C50C-407E-A947-70E740481C1C}">
                <a14:useLocalDpi xmlns:a14="http://schemas.microsoft.com/office/drawing/2010/main"/>
              </a:ext>
            </a:extLst>
          </a:blip>
          <a:srcRect t="-4401" r="-3623"/>
          <a:stretch/>
        </p:blipFill>
        <p:spPr>
          <a:xfrm>
            <a:off x="10801407" y="638774"/>
            <a:ext cx="721034" cy="759008"/>
          </a:xfrm>
          <a:prstGeom prst="rect">
            <a:avLst/>
          </a:prstGeom>
        </p:spPr>
      </p:pic>
    </p:spTree>
    <p:extLst>
      <p:ext uri="{BB962C8B-B14F-4D97-AF65-F5344CB8AC3E}">
        <p14:creationId xmlns:p14="http://schemas.microsoft.com/office/powerpoint/2010/main" val="535035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DCA MEMBERS FACE</a:t>
            </a:r>
          </a:p>
        </p:txBody>
      </p:sp>
      <p:sp>
        <p:nvSpPr>
          <p:cNvPr id="3" name="Content Placeholder 2"/>
          <p:cNvSpPr>
            <a:spLocks noGrp="1"/>
          </p:cNvSpPr>
          <p:nvPr>
            <p:ph idx="1"/>
          </p:nvPr>
        </p:nvSpPr>
        <p:spPr>
          <a:xfrm>
            <a:off x="685800" y="1695768"/>
            <a:ext cx="6432176" cy="4498909"/>
          </a:xfrm>
        </p:spPr>
        <p:txBody>
          <a:bodyPr>
            <a:normAutofit/>
          </a:bodyPr>
          <a:lstStyle/>
          <a:p>
            <a:r>
              <a:rPr lang="en-US" sz="1800" dirty="0"/>
              <a:t>The distribution contractor industry has a tremendous legacy, experienced leaders, and immediate opportunities for dramatic growth—if it can hire the people the industry needs. </a:t>
            </a:r>
          </a:p>
          <a:p>
            <a:r>
              <a:rPr lang="en-US" sz="1800" dirty="0"/>
              <a:t>The challenge is that the industry has been unable to meet its Gen Z and Millennial employment recruiting and hiring needs. This has limited the industry’s revenue growth and delayed attracting and developing its next generation of leaders in adequate numbers. </a:t>
            </a:r>
          </a:p>
          <a:p>
            <a:r>
              <a:rPr lang="en-US" sz="1800" dirty="0"/>
              <a:t>Each DCA member company must begin a digital </a:t>
            </a:r>
            <a:r>
              <a:rPr lang="en-US" sz="1800" b="1" dirty="0"/>
              <a:t>recruiting transformation </a:t>
            </a:r>
            <a:r>
              <a:rPr lang="en-US" sz="1800" dirty="0"/>
              <a:t>will determine the future of its workforce starting today. </a:t>
            </a:r>
          </a:p>
        </p:txBody>
      </p:sp>
      <p:sp>
        <p:nvSpPr>
          <p:cNvPr id="4" name="Slide Number Placeholder 3"/>
          <p:cNvSpPr>
            <a:spLocks noGrp="1"/>
          </p:cNvSpPr>
          <p:nvPr>
            <p:ph type="sldNum" sz="quarter" idx="12"/>
          </p:nvPr>
        </p:nvSpPr>
        <p:spPr/>
        <p:txBody>
          <a:bodyPr/>
          <a:lstStyle/>
          <a:p>
            <a:fld id="{E0C22FA3-EE12-2148-97BB-A3B11D28CCE9}" type="slidenum">
              <a:rPr lang="en-US" smtClean="0"/>
              <a:pPr/>
              <a:t>5</a:t>
            </a:fld>
            <a:endParaRPr lang="en-US"/>
          </a:p>
        </p:txBody>
      </p:sp>
      <p:sp>
        <p:nvSpPr>
          <p:cNvPr id="5" name="Text Placeholder 4"/>
          <p:cNvSpPr>
            <a:spLocks noGrp="1"/>
          </p:cNvSpPr>
          <p:nvPr>
            <p:ph type="body" sz="quarter" idx="13"/>
          </p:nvPr>
        </p:nvSpPr>
        <p:spPr/>
        <p:txBody>
          <a:bodyPr/>
          <a:lstStyle/>
          <a:p>
            <a:r>
              <a:rPr lang="en-US" dirty="0"/>
              <a:t>A GROWING GENERATIONAL CHALLENGE WITH GEN Z AND MILLENNIAL JOB SEEKERS </a:t>
            </a:r>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938720" y="1846728"/>
            <a:ext cx="3769092" cy="4217907"/>
          </a:xfrm>
          <a:prstGeom prst="rect">
            <a:avLst/>
          </a:prstGeom>
        </p:spPr>
      </p:pic>
    </p:spTree>
    <p:extLst>
      <p:ext uri="{BB962C8B-B14F-4D97-AF65-F5344CB8AC3E}">
        <p14:creationId xmlns:p14="http://schemas.microsoft.com/office/powerpoint/2010/main" val="15573713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4557" y="1850226"/>
            <a:ext cx="3846921" cy="3247949"/>
          </a:xfrm>
          <a:prstGeom prst="rect">
            <a:avLst/>
          </a:prstGeom>
          <a:ln>
            <a:solidFill>
              <a:schemeClr val="accent5">
                <a:lumMod val="20000"/>
                <a:lumOff val="80000"/>
              </a:schemeClr>
            </a:solidFill>
          </a:ln>
          <a:effectLst>
            <a:outerShdw blurRad="50800" dist="38100" dir="2700000" algn="tl" rotWithShape="0">
              <a:prstClr val="black">
                <a:alpha val="11000"/>
              </a:prstClr>
            </a:outerShdw>
          </a:effectLst>
        </p:spPr>
      </p:pic>
      <p:sp>
        <p:nvSpPr>
          <p:cNvPr id="2" name="Title 1"/>
          <p:cNvSpPr>
            <a:spLocks noGrp="1"/>
          </p:cNvSpPr>
          <p:nvPr>
            <p:ph type="title"/>
          </p:nvPr>
        </p:nvSpPr>
        <p:spPr/>
        <p:txBody>
          <a:bodyPr/>
          <a:lstStyle/>
          <a:p>
            <a:r>
              <a:rPr lang="en-US" dirty="0"/>
              <a:t>SOCIAL MEDIA:</a:t>
            </a:r>
          </a:p>
        </p:txBody>
      </p:sp>
      <p:sp>
        <p:nvSpPr>
          <p:cNvPr id="5" name="Content Placeholder 4"/>
          <p:cNvSpPr>
            <a:spLocks noGrp="1"/>
          </p:cNvSpPr>
          <p:nvPr>
            <p:ph idx="1"/>
          </p:nvPr>
        </p:nvSpPr>
        <p:spPr>
          <a:xfrm>
            <a:off x="685800" y="1695768"/>
            <a:ext cx="5043668" cy="4498909"/>
          </a:xfrm>
        </p:spPr>
        <p:txBody>
          <a:bodyPr>
            <a:normAutofit/>
          </a:bodyPr>
          <a:lstStyle/>
          <a:p>
            <a:r>
              <a:rPr lang="en-US" b="1" dirty="0"/>
              <a:t>SUCCESSES: Job Postings</a:t>
            </a:r>
          </a:p>
          <a:p>
            <a:pPr lvl="1"/>
            <a:r>
              <a:rPr lang="en-US" dirty="0"/>
              <a:t>Some DCA member companies have job postings on LinkedIn, which is the biggest social media platform for job seekers. It features resume-like profiles and professional networking groups. </a:t>
            </a:r>
          </a:p>
          <a:p>
            <a:r>
              <a:rPr lang="en-US" b="1" dirty="0"/>
              <a:t>EVEN BETTER IF:</a:t>
            </a:r>
          </a:p>
          <a:p>
            <a:pPr lvl="1"/>
            <a:r>
              <a:rPr lang="en-US" dirty="0"/>
              <a:t>The job seeker could apply directly through LinkedIn with their profile. </a:t>
            </a:r>
          </a:p>
        </p:txBody>
      </p:sp>
      <p:sp>
        <p:nvSpPr>
          <p:cNvPr id="4" name="Slide Number Placeholder 3"/>
          <p:cNvSpPr>
            <a:spLocks noGrp="1"/>
          </p:cNvSpPr>
          <p:nvPr>
            <p:ph type="sldNum" sz="quarter" idx="12"/>
          </p:nvPr>
        </p:nvSpPr>
        <p:spPr/>
        <p:txBody>
          <a:bodyPr/>
          <a:lstStyle/>
          <a:p>
            <a:fld id="{E0C22FA3-EE12-2148-97BB-A3B11D28CCE9}" type="slidenum">
              <a:rPr lang="en-US" smtClean="0"/>
              <a:t>50</a:t>
            </a:fld>
            <a:endParaRPr lang="en-US"/>
          </a:p>
        </p:txBody>
      </p:sp>
      <p:sp>
        <p:nvSpPr>
          <p:cNvPr id="6" name="Text Placeholder 5"/>
          <p:cNvSpPr>
            <a:spLocks noGrp="1"/>
          </p:cNvSpPr>
          <p:nvPr>
            <p:ph type="body" sz="quarter" idx="13"/>
          </p:nvPr>
        </p:nvSpPr>
        <p:spPr/>
        <p:txBody>
          <a:bodyPr/>
          <a:lstStyle/>
          <a:p>
            <a:r>
              <a:rPr lang="en-US" dirty="0"/>
              <a:t>GEN Z AND MILLENNIAL JOB SEEKER AND APPLICANT PATHWAY </a:t>
            </a:r>
          </a:p>
        </p:txBody>
      </p:sp>
      <p:sp>
        <p:nvSpPr>
          <p:cNvPr id="9" name="Oval 8"/>
          <p:cNvSpPr/>
          <p:nvPr/>
        </p:nvSpPr>
        <p:spPr>
          <a:xfrm>
            <a:off x="10622707" y="467916"/>
            <a:ext cx="1085428" cy="108542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t="-4401" r="-3623"/>
          <a:stretch/>
        </p:blipFill>
        <p:spPr>
          <a:xfrm>
            <a:off x="10801407" y="638774"/>
            <a:ext cx="721034" cy="75900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7492" y="3125235"/>
            <a:ext cx="4110320" cy="2908092"/>
          </a:xfrm>
          <a:prstGeom prst="rect">
            <a:avLst/>
          </a:prstGeom>
          <a:ln>
            <a:solidFill>
              <a:schemeClr val="accent5">
                <a:lumMod val="20000"/>
                <a:lumOff val="80000"/>
              </a:schemeClr>
            </a:solidFill>
          </a:ln>
          <a:effectLst>
            <a:outerShdw blurRad="50800" dist="38100" dir="2700000" algn="tl" rotWithShape="0">
              <a:prstClr val="black">
                <a:alpha val="11000"/>
              </a:prstClr>
            </a:outerShdw>
          </a:effectLst>
        </p:spPr>
      </p:pic>
    </p:spTree>
    <p:extLst>
      <p:ext uri="{BB962C8B-B14F-4D97-AF65-F5344CB8AC3E}">
        <p14:creationId xmlns:p14="http://schemas.microsoft.com/office/powerpoint/2010/main" val="13510825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MEDIA:</a:t>
            </a:r>
          </a:p>
        </p:txBody>
      </p:sp>
      <p:sp>
        <p:nvSpPr>
          <p:cNvPr id="5" name="Content Placeholder 4"/>
          <p:cNvSpPr>
            <a:spLocks noGrp="1"/>
          </p:cNvSpPr>
          <p:nvPr>
            <p:ph idx="1"/>
          </p:nvPr>
        </p:nvSpPr>
        <p:spPr>
          <a:xfrm>
            <a:off x="685800" y="1695768"/>
            <a:ext cx="5043668" cy="4498909"/>
          </a:xfrm>
        </p:spPr>
        <p:txBody>
          <a:bodyPr>
            <a:normAutofit/>
          </a:bodyPr>
          <a:lstStyle/>
          <a:p>
            <a:pPr marL="0" lvl="1" indent="0">
              <a:spcBef>
                <a:spcPts val="1000"/>
              </a:spcBef>
              <a:buNone/>
            </a:pPr>
            <a:r>
              <a:rPr lang="en-US" sz="2000" b="1" dirty="0"/>
              <a:t>SUCCESSES: </a:t>
            </a:r>
            <a:br>
              <a:rPr lang="en-US" sz="2000" b="1" dirty="0"/>
            </a:br>
            <a:r>
              <a:rPr lang="en-US" sz="2000" b="1" dirty="0"/>
              <a:t>Mobile Friendly Job Postings </a:t>
            </a:r>
          </a:p>
          <a:p>
            <a:pPr lvl="1"/>
            <a:r>
              <a:rPr lang="en-US" dirty="0"/>
              <a:t>A few DCA member companies had Job postings on Facebook and Instagram that used strong visuals to stand out in Gen Z </a:t>
            </a:r>
            <a:br>
              <a:rPr lang="en-US" dirty="0"/>
            </a:br>
            <a:r>
              <a:rPr lang="en-US" dirty="0"/>
              <a:t>and Millennial job seekers’ feeds. </a:t>
            </a:r>
          </a:p>
          <a:p>
            <a:r>
              <a:rPr lang="en-US" sz="2400" b="1" dirty="0"/>
              <a:t>EVEN BETTER IF:</a:t>
            </a:r>
          </a:p>
          <a:p>
            <a:pPr lvl="1"/>
            <a:r>
              <a:rPr lang="en-US" dirty="0"/>
              <a:t>There were more pictures of Gen Z </a:t>
            </a:r>
            <a:br>
              <a:rPr lang="en-US" dirty="0"/>
            </a:br>
            <a:r>
              <a:rPr lang="en-US" dirty="0"/>
              <a:t>and Millennials.</a:t>
            </a:r>
          </a:p>
        </p:txBody>
      </p:sp>
      <p:sp>
        <p:nvSpPr>
          <p:cNvPr id="4" name="Slide Number Placeholder 3"/>
          <p:cNvSpPr>
            <a:spLocks noGrp="1"/>
          </p:cNvSpPr>
          <p:nvPr>
            <p:ph type="sldNum" sz="quarter" idx="12"/>
          </p:nvPr>
        </p:nvSpPr>
        <p:spPr/>
        <p:txBody>
          <a:bodyPr/>
          <a:lstStyle/>
          <a:p>
            <a:fld id="{E0C22FA3-EE12-2148-97BB-A3B11D28CCE9}" type="slidenum">
              <a:rPr lang="en-US" smtClean="0"/>
              <a:t>51</a:t>
            </a:fld>
            <a:endParaRPr lang="en-US"/>
          </a:p>
        </p:txBody>
      </p:sp>
      <p:sp>
        <p:nvSpPr>
          <p:cNvPr id="6" name="Text Placeholder 5"/>
          <p:cNvSpPr>
            <a:spLocks noGrp="1"/>
          </p:cNvSpPr>
          <p:nvPr>
            <p:ph type="body" sz="quarter" idx="13"/>
          </p:nvPr>
        </p:nvSpPr>
        <p:spPr/>
        <p:txBody>
          <a:bodyPr/>
          <a:lstStyle/>
          <a:p>
            <a:r>
              <a:rPr lang="en-US" dirty="0"/>
              <a:t>GEN Z AND MILLENNIAL JOB SEEKER AND APPLICANT PATHWAY </a:t>
            </a:r>
          </a:p>
        </p:txBody>
      </p:sp>
      <p:sp>
        <p:nvSpPr>
          <p:cNvPr id="9" name="Oval 8"/>
          <p:cNvSpPr/>
          <p:nvPr/>
        </p:nvSpPr>
        <p:spPr>
          <a:xfrm>
            <a:off x="10622707" y="467916"/>
            <a:ext cx="1085428" cy="108542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t="-4401" r="-3623"/>
          <a:stretch/>
        </p:blipFill>
        <p:spPr>
          <a:xfrm>
            <a:off x="10801407" y="638774"/>
            <a:ext cx="721034" cy="75900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5856" y="1883693"/>
            <a:ext cx="2304288" cy="4090416"/>
          </a:xfrm>
          <a:prstGeom prst="rect">
            <a:avLst/>
          </a:prstGeom>
          <a:effectLst>
            <a:outerShdw blurRad="50800" dist="38100" dir="2700000" algn="tl" rotWithShape="0">
              <a:prstClr val="black">
                <a:alpha val="11000"/>
              </a:prst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4328" y="1883693"/>
            <a:ext cx="2292096" cy="4084320"/>
          </a:xfrm>
          <a:prstGeom prst="rect">
            <a:avLst/>
          </a:prstGeom>
          <a:ln>
            <a:solidFill>
              <a:schemeClr val="accent5">
                <a:lumMod val="20000"/>
                <a:lumOff val="80000"/>
              </a:schemeClr>
            </a:solidFill>
          </a:ln>
          <a:effectLst>
            <a:outerShdw blurRad="50800" dist="38100" dir="2700000" algn="tl" rotWithShape="0">
              <a:prstClr val="black">
                <a:alpha val="11000"/>
              </a:prstClr>
            </a:outerShdw>
          </a:effectLst>
        </p:spPr>
      </p:pic>
    </p:spTree>
    <p:extLst>
      <p:ext uri="{BB962C8B-B14F-4D97-AF65-F5344CB8AC3E}">
        <p14:creationId xmlns:p14="http://schemas.microsoft.com/office/powerpoint/2010/main" val="20567262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AREAS TO IMPROVE</a:t>
            </a:r>
          </a:p>
        </p:txBody>
      </p:sp>
      <p:sp>
        <p:nvSpPr>
          <p:cNvPr id="3" name="Content Placeholder 2"/>
          <p:cNvSpPr>
            <a:spLocks noGrp="1"/>
          </p:cNvSpPr>
          <p:nvPr>
            <p:ph idx="1"/>
          </p:nvPr>
        </p:nvSpPr>
        <p:spPr>
          <a:xfrm>
            <a:off x="685800" y="1695768"/>
            <a:ext cx="5291487" cy="4498909"/>
          </a:xfrm>
        </p:spPr>
        <p:txBody>
          <a:bodyPr>
            <a:normAutofit/>
          </a:bodyPr>
          <a:lstStyle/>
          <a:p>
            <a:r>
              <a:rPr lang="en-US" dirty="0"/>
              <a:t>Instead of a company perspective, consider taking a Gen Z or Millennial job applicant perspective.</a:t>
            </a:r>
          </a:p>
          <a:p>
            <a:pPr>
              <a:spcAft>
                <a:spcPts val="1800"/>
              </a:spcAft>
            </a:pPr>
            <a:r>
              <a:rPr lang="en-US" dirty="0"/>
              <a:t>For example, simply replace </a:t>
            </a:r>
            <a:br>
              <a:rPr lang="en-US" dirty="0"/>
            </a:br>
            <a:r>
              <a:rPr lang="en-US" dirty="0"/>
              <a:t>“ACCOUNTING DEPARTMENT OPENINGS” </a:t>
            </a:r>
          </a:p>
          <a:p>
            <a:pPr>
              <a:spcAft>
                <a:spcPts val="1800"/>
              </a:spcAft>
            </a:pPr>
            <a:r>
              <a:rPr lang="en-US" dirty="0"/>
              <a:t>with: </a:t>
            </a:r>
          </a:p>
          <a:p>
            <a:pPr>
              <a:spcAft>
                <a:spcPts val="1800"/>
              </a:spcAft>
            </a:pPr>
            <a:r>
              <a:rPr lang="en-US" dirty="0"/>
              <a:t>“ARE YOU A NUMBERS PERSON?”</a:t>
            </a:r>
          </a:p>
        </p:txBody>
      </p:sp>
      <p:sp>
        <p:nvSpPr>
          <p:cNvPr id="4" name="Slide Number Placeholder 3"/>
          <p:cNvSpPr>
            <a:spLocks noGrp="1"/>
          </p:cNvSpPr>
          <p:nvPr>
            <p:ph type="sldNum" sz="quarter" idx="12"/>
          </p:nvPr>
        </p:nvSpPr>
        <p:spPr/>
        <p:txBody>
          <a:bodyPr/>
          <a:lstStyle/>
          <a:p>
            <a:fld id="{E0C22FA3-EE12-2148-97BB-A3B11D28CCE9}" type="slidenum">
              <a:rPr lang="en-US" smtClean="0"/>
              <a:t>52</a:t>
            </a:fld>
            <a:endParaRPr lang="en-US"/>
          </a:p>
        </p:txBody>
      </p:sp>
      <p:sp>
        <p:nvSpPr>
          <p:cNvPr id="5" name="Text Placeholder 4"/>
          <p:cNvSpPr>
            <a:spLocks noGrp="1"/>
          </p:cNvSpPr>
          <p:nvPr>
            <p:ph type="body" sz="quarter" idx="13"/>
          </p:nvPr>
        </p:nvSpPr>
        <p:spPr/>
        <p:txBody>
          <a:bodyPr/>
          <a:lstStyle/>
          <a:p>
            <a:r>
              <a:rPr lang="en-US" sz="1800" dirty="0"/>
              <a:t>WRITE CLEAR, COMPELLING JOB POSTINGS THAT ARE SOCIAL MEDIA FRIENDLY</a:t>
            </a:r>
          </a:p>
        </p:txBody>
      </p:sp>
      <p:sp>
        <p:nvSpPr>
          <p:cNvPr id="11" name="Oval 10"/>
          <p:cNvSpPr/>
          <p:nvPr/>
        </p:nvSpPr>
        <p:spPr>
          <a:xfrm>
            <a:off x="10622707" y="467916"/>
            <a:ext cx="1085428" cy="108542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2" cstate="screen">
            <a:extLst>
              <a:ext uri="{28A0092B-C50C-407E-A947-70E740481C1C}">
                <a14:useLocalDpi xmlns:a14="http://schemas.microsoft.com/office/drawing/2010/main"/>
              </a:ext>
            </a:extLst>
          </a:blip>
          <a:srcRect t="-4401" r="-3623"/>
          <a:stretch/>
        </p:blipFill>
        <p:spPr>
          <a:xfrm>
            <a:off x="10801407" y="638774"/>
            <a:ext cx="721034" cy="75900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715" y="2058339"/>
            <a:ext cx="5618097" cy="3588028"/>
          </a:xfrm>
          <a:prstGeom prst="rect">
            <a:avLst/>
          </a:prstGeom>
          <a:ln>
            <a:solidFill>
              <a:schemeClr val="accent5">
                <a:lumMod val="20000"/>
                <a:lumOff val="80000"/>
              </a:schemeClr>
            </a:solidFill>
          </a:ln>
          <a:effectLst>
            <a:outerShdw blurRad="50800" dist="38100" dir="2700000" algn="tl" rotWithShape="0">
              <a:prstClr val="black">
                <a:alpha val="11000"/>
              </a:prstClr>
            </a:outerShdw>
          </a:effectLst>
        </p:spPr>
      </p:pic>
    </p:spTree>
    <p:extLst>
      <p:ext uri="{BB962C8B-B14F-4D97-AF65-F5344CB8AC3E}">
        <p14:creationId xmlns:p14="http://schemas.microsoft.com/office/powerpoint/2010/main" val="1093625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SPECIFIC SOLUTIONS</a:t>
            </a:r>
          </a:p>
        </p:txBody>
      </p:sp>
      <p:sp>
        <p:nvSpPr>
          <p:cNvPr id="3" name="Content Placeholder 2"/>
          <p:cNvSpPr>
            <a:spLocks noGrp="1"/>
          </p:cNvSpPr>
          <p:nvPr>
            <p:ph idx="1"/>
          </p:nvPr>
        </p:nvSpPr>
        <p:spPr>
          <a:xfrm>
            <a:off x="685801" y="1695768"/>
            <a:ext cx="11022658" cy="4274726"/>
          </a:xfrm>
        </p:spPr>
        <p:txBody>
          <a:bodyPr numCol="2" spcCol="365760">
            <a:noAutofit/>
          </a:bodyPr>
          <a:lstStyle/>
          <a:p>
            <a:pPr marL="350837" lvl="1" indent="-342900">
              <a:buFont typeface="+mj-lt"/>
              <a:buAutoNum type="arabicPeriod"/>
            </a:pPr>
            <a:r>
              <a:rPr lang="en-US" sz="1600" b="1" dirty="0">
                <a:solidFill>
                  <a:schemeClr val="tx2"/>
                </a:solidFill>
              </a:rPr>
              <a:t>Consistently message your unique employment brand on social platforms. </a:t>
            </a:r>
            <a:r>
              <a:rPr lang="en-US" sz="1600" dirty="0"/>
              <a:t>Do this by specifically sharing what makes you different, humanizing stories of actual employees, and behind the scenes videos of daily life at your company. </a:t>
            </a:r>
          </a:p>
          <a:p>
            <a:pPr marL="350837" lvl="1" indent="-342900">
              <a:buFont typeface="+mj-lt"/>
              <a:buAutoNum type="arabicPeriod"/>
            </a:pPr>
            <a:r>
              <a:rPr lang="en-US" sz="1600" b="1" dirty="0">
                <a:solidFill>
                  <a:schemeClr val="tx2"/>
                </a:solidFill>
              </a:rPr>
              <a:t>Leverage Social Platforms to Connect with job seeking Gen Z and Millennials. </a:t>
            </a:r>
            <a:r>
              <a:rPr lang="en-US" sz="1600" dirty="0"/>
              <a:t>Communicate the most powerful Gen Z and Millennial messages: stability, career advancement, training, and adventure. </a:t>
            </a:r>
            <a:br>
              <a:rPr lang="en-US" sz="1600" dirty="0"/>
            </a:br>
            <a:br>
              <a:rPr lang="en-US" sz="1600" dirty="0"/>
            </a:br>
            <a:r>
              <a:rPr lang="en-US" sz="1600" dirty="0"/>
              <a:t>Use different hashtags or themes to help job seekers find these posts. Be sure to always use the same hashtag for your company, such as #</a:t>
            </a:r>
            <a:r>
              <a:rPr lang="en-US" sz="1600" dirty="0" err="1"/>
              <a:t>JoinPSC</a:t>
            </a:r>
            <a:r>
              <a:rPr lang="en-US" sz="1600" dirty="0"/>
              <a:t>, but also use broader hashtags designed to drive traffic to your posts: #jobs #careers #hiring etc.</a:t>
            </a:r>
          </a:p>
          <a:p>
            <a:pPr marL="350837" lvl="1" indent="-342900">
              <a:buFont typeface="+mj-lt"/>
              <a:buAutoNum type="arabicPeriod"/>
            </a:pPr>
            <a:r>
              <a:rPr lang="en-US" sz="1600" b="1" dirty="0">
                <a:solidFill>
                  <a:schemeClr val="tx2"/>
                </a:solidFill>
              </a:rPr>
              <a:t>Let individual stories shine through by posting a variety of media types. </a:t>
            </a:r>
            <a:r>
              <a:rPr lang="en-US" sz="1600" dirty="0"/>
              <a:t>Use videos to let individual Gen Z and Millennial employees tell their own unique story of how your company helped them significantly in building their career. </a:t>
            </a:r>
            <a:br>
              <a:rPr lang="en-US" sz="1600" dirty="0"/>
            </a:br>
            <a:br>
              <a:rPr lang="en-US" sz="1600" dirty="0"/>
            </a:br>
            <a:r>
              <a:rPr lang="en-US" sz="1600" dirty="0"/>
              <a:t>At minimum, post Gen Z and Millennial employee testimonials or reviews. If possible, let a “Gen </a:t>
            </a:r>
            <a:r>
              <a:rPr lang="en-US" sz="1600" dirty="0" err="1"/>
              <a:t>Z’er</a:t>
            </a:r>
            <a:r>
              <a:rPr lang="en-US" sz="1600" dirty="0"/>
              <a:t>” take over your account for a day—something you publicly promote—so they can share what they like about working for you and building a career at your company.</a:t>
            </a:r>
          </a:p>
          <a:p>
            <a:pPr marL="342900" indent="-342900">
              <a:buFont typeface="+mj-lt"/>
              <a:buAutoNum type="arabicPeriod"/>
            </a:pPr>
            <a:endParaRPr lang="en-US" sz="1600" dirty="0"/>
          </a:p>
        </p:txBody>
      </p:sp>
      <p:sp>
        <p:nvSpPr>
          <p:cNvPr id="4" name="Slide Number Placeholder 3"/>
          <p:cNvSpPr>
            <a:spLocks noGrp="1"/>
          </p:cNvSpPr>
          <p:nvPr>
            <p:ph type="sldNum" sz="quarter" idx="12"/>
          </p:nvPr>
        </p:nvSpPr>
        <p:spPr/>
        <p:txBody>
          <a:bodyPr/>
          <a:lstStyle/>
          <a:p>
            <a:fld id="{E0C22FA3-EE12-2148-97BB-A3B11D28CCE9}" type="slidenum">
              <a:rPr lang="en-US" smtClean="0"/>
              <a:t>53</a:t>
            </a:fld>
            <a:endParaRPr lang="en-US"/>
          </a:p>
        </p:txBody>
      </p:sp>
      <p:sp>
        <p:nvSpPr>
          <p:cNvPr id="6" name="Oval 5"/>
          <p:cNvSpPr/>
          <p:nvPr/>
        </p:nvSpPr>
        <p:spPr>
          <a:xfrm>
            <a:off x="10622707" y="467916"/>
            <a:ext cx="1085428" cy="108542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t="-4401" r="-3623"/>
          <a:stretch/>
        </p:blipFill>
        <p:spPr>
          <a:xfrm>
            <a:off x="10801407" y="638774"/>
            <a:ext cx="721034" cy="759008"/>
          </a:xfrm>
          <a:prstGeom prst="rect">
            <a:avLst/>
          </a:prstGeom>
        </p:spPr>
      </p:pic>
    </p:spTree>
    <p:extLst>
      <p:ext uri="{BB962C8B-B14F-4D97-AF65-F5344CB8AC3E}">
        <p14:creationId xmlns:p14="http://schemas.microsoft.com/office/powerpoint/2010/main" val="10751349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SPECIFIC SOLUTIONS</a:t>
            </a:r>
          </a:p>
        </p:txBody>
      </p:sp>
      <p:sp>
        <p:nvSpPr>
          <p:cNvPr id="3" name="Content Placeholder 2"/>
          <p:cNvSpPr>
            <a:spLocks noGrp="1"/>
          </p:cNvSpPr>
          <p:nvPr>
            <p:ph idx="1"/>
          </p:nvPr>
        </p:nvSpPr>
        <p:spPr>
          <a:xfrm>
            <a:off x="685801" y="1687023"/>
            <a:ext cx="6396318" cy="4498909"/>
          </a:xfrm>
        </p:spPr>
        <p:txBody>
          <a:bodyPr>
            <a:noAutofit/>
          </a:bodyPr>
          <a:lstStyle/>
          <a:p>
            <a:pPr marL="350837" lvl="1" indent="-342900">
              <a:buFont typeface="+mj-lt"/>
              <a:buAutoNum type="arabicPeriod" startAt="4"/>
            </a:pPr>
            <a:r>
              <a:rPr lang="en-US" sz="1600" b="1" dirty="0">
                <a:solidFill>
                  <a:schemeClr val="tx2"/>
                </a:solidFill>
              </a:rPr>
              <a:t>Amplify Your Message to Reach more Gen Z and Millennial Job Seekers</a:t>
            </a:r>
            <a:r>
              <a:rPr lang="en-US" sz="1600" dirty="0">
                <a:solidFill>
                  <a:schemeClr val="tx2"/>
                </a:solidFill>
              </a:rPr>
              <a:t> </a:t>
            </a:r>
          </a:p>
          <a:p>
            <a:pPr lvl="2"/>
            <a:r>
              <a:rPr lang="en-US" sz="1400" dirty="0"/>
              <a:t>Amplify your job posting reach on each platform by investing a small amount ($20) per post. Even this small amount can increase views from a few dozen well into a few thousand per post.</a:t>
            </a:r>
          </a:p>
          <a:p>
            <a:pPr lvl="2"/>
            <a:r>
              <a:rPr lang="en-US" sz="1400" dirty="0"/>
              <a:t>Tie online and community involvement back to your company’s website by feeding top social media posts directly to your homepage. This will also help you generate more followers across platforms and keep content on your website new. </a:t>
            </a:r>
          </a:p>
          <a:p>
            <a:pPr marL="350837" lvl="1" indent="-342900">
              <a:buFont typeface="+mj-lt"/>
              <a:buAutoNum type="arabicPeriod" startAt="4"/>
            </a:pPr>
            <a:r>
              <a:rPr lang="en-US" sz="1600" b="1" dirty="0">
                <a:solidFill>
                  <a:schemeClr val="tx2"/>
                </a:solidFill>
              </a:rPr>
              <a:t>Help Job Seekers by Adding Employer Ratings and Reviews </a:t>
            </a:r>
          </a:p>
          <a:p>
            <a:pPr lvl="2"/>
            <a:r>
              <a:rPr lang="en-US" sz="1400" dirty="0"/>
              <a:t>Where appropriate, add ratings and reviews from employees to your company website. You don’t need this on every page but consider adding it to the Careers page. </a:t>
            </a:r>
          </a:p>
          <a:p>
            <a:pPr lvl="2"/>
            <a:r>
              <a:rPr lang="en-US" sz="1400" dirty="0"/>
              <a:t>Be active on </a:t>
            </a:r>
            <a:r>
              <a:rPr lang="en-US" sz="1400" dirty="0" err="1"/>
              <a:t>Glassdoor.com</a:t>
            </a:r>
            <a:r>
              <a:rPr lang="en-US" sz="1400" dirty="0"/>
              <a:t> to positively influence your </a:t>
            </a:r>
            <a:r>
              <a:rPr lang="en-US" sz="1400" dirty="0" err="1"/>
              <a:t>employent</a:t>
            </a:r>
            <a:r>
              <a:rPr lang="en-US" sz="1400" dirty="0"/>
              <a:t> brand reputation by encouraging positive employee reviews and empathetically responding to negative reviews when necessary.</a:t>
            </a:r>
          </a:p>
        </p:txBody>
      </p:sp>
      <p:sp>
        <p:nvSpPr>
          <p:cNvPr id="4" name="Slide Number Placeholder 3"/>
          <p:cNvSpPr>
            <a:spLocks noGrp="1"/>
          </p:cNvSpPr>
          <p:nvPr>
            <p:ph type="sldNum" sz="quarter" idx="12"/>
          </p:nvPr>
        </p:nvSpPr>
        <p:spPr/>
        <p:txBody>
          <a:bodyPr/>
          <a:lstStyle/>
          <a:p>
            <a:fld id="{E0C22FA3-EE12-2148-97BB-A3B11D28CCE9}" type="slidenum">
              <a:rPr lang="en-US" smtClean="0"/>
              <a:t>54</a:t>
            </a:fld>
            <a:endParaRPr lang="en-US"/>
          </a:p>
        </p:txBody>
      </p:sp>
      <p:sp>
        <p:nvSpPr>
          <p:cNvPr id="6" name="Oval 5"/>
          <p:cNvSpPr/>
          <p:nvPr/>
        </p:nvSpPr>
        <p:spPr>
          <a:xfrm>
            <a:off x="10622707" y="467916"/>
            <a:ext cx="1085428" cy="108542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t="-4401" r="-3623"/>
          <a:stretch/>
        </p:blipFill>
        <p:spPr>
          <a:xfrm>
            <a:off x="10801407" y="638774"/>
            <a:ext cx="721034" cy="75900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5136" y="1765208"/>
            <a:ext cx="3572999" cy="4420723"/>
          </a:xfrm>
          <a:prstGeom prst="rect">
            <a:avLst/>
          </a:prstGeom>
          <a:ln>
            <a:solidFill>
              <a:schemeClr val="accent5">
                <a:lumMod val="20000"/>
                <a:lumOff val="80000"/>
              </a:schemeClr>
            </a:solidFill>
          </a:ln>
          <a:effectLst>
            <a:outerShdw blurRad="50800" dist="38100" dir="2700000" algn="tl" rotWithShape="0">
              <a:prstClr val="black">
                <a:alpha val="11000"/>
              </a:prstClr>
            </a:outerShdw>
          </a:effectLst>
        </p:spPr>
      </p:pic>
    </p:spTree>
    <p:extLst>
      <p:ext uri="{BB962C8B-B14F-4D97-AF65-F5344CB8AC3E}">
        <p14:creationId xmlns:p14="http://schemas.microsoft.com/office/powerpoint/2010/main" val="12570696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9911" y="457200"/>
            <a:ext cx="6436916" cy="1011248"/>
          </a:xfrm>
        </p:spPr>
        <p:txBody>
          <a:bodyPr/>
          <a:lstStyle/>
          <a:p>
            <a:r>
              <a:rPr lang="en-US" dirty="0"/>
              <a:t>TAKE-ACTION CONCLUSION </a:t>
            </a:r>
          </a:p>
        </p:txBody>
      </p:sp>
      <p:sp>
        <p:nvSpPr>
          <p:cNvPr id="3" name="Content Placeholder 2"/>
          <p:cNvSpPr>
            <a:spLocks noGrp="1"/>
          </p:cNvSpPr>
          <p:nvPr>
            <p:ph idx="1"/>
          </p:nvPr>
        </p:nvSpPr>
        <p:spPr>
          <a:xfrm>
            <a:off x="5909911" y="1549996"/>
            <a:ext cx="5929068" cy="4973514"/>
          </a:xfrm>
        </p:spPr>
        <p:txBody>
          <a:bodyPr>
            <a:normAutofit/>
          </a:bodyPr>
          <a:lstStyle/>
          <a:p>
            <a:r>
              <a:rPr lang="en-US" sz="1800" dirty="0"/>
              <a:t>Now is the time to adapt to attract and hire Gen Z and Millennials within distribution contracting! </a:t>
            </a:r>
          </a:p>
          <a:p>
            <a:r>
              <a:rPr lang="en-US" sz="1800" dirty="0"/>
              <a:t>In fact, there will likely </a:t>
            </a:r>
            <a:r>
              <a:rPr lang="en-US" sz="1800" b="1" dirty="0"/>
              <a:t>never be a better time </a:t>
            </a:r>
            <a:r>
              <a:rPr lang="en-US" sz="1800" dirty="0"/>
              <a:t>as both generations are at the key life stage to identify and select employers with whom to build a career. </a:t>
            </a:r>
          </a:p>
          <a:p>
            <a:r>
              <a:rPr lang="en-US" sz="1800" dirty="0"/>
              <a:t>The industry must take new actions to unlock the best these two generations have to offer. This starts with optimizing your online recruiting and job application efforts to match what we know works best with these </a:t>
            </a:r>
            <a:br>
              <a:rPr lang="en-US" sz="1800" dirty="0"/>
            </a:br>
            <a:r>
              <a:rPr lang="en-US" sz="1800" dirty="0"/>
              <a:t>two generations of job seekers. </a:t>
            </a:r>
          </a:p>
          <a:p>
            <a:r>
              <a:rPr lang="en-US" sz="1800" dirty="0"/>
              <a:t>The following actions can be implemented immediately to drive recruiting and hiring gains across the industry.</a:t>
            </a:r>
          </a:p>
        </p:txBody>
      </p:sp>
      <p:sp>
        <p:nvSpPr>
          <p:cNvPr id="4" name="Slide Number Placeholder 3"/>
          <p:cNvSpPr>
            <a:spLocks noGrp="1"/>
          </p:cNvSpPr>
          <p:nvPr>
            <p:ph type="sldNum" sz="quarter" idx="12"/>
          </p:nvPr>
        </p:nvSpPr>
        <p:spPr/>
        <p:txBody>
          <a:bodyPr/>
          <a:lstStyle/>
          <a:p>
            <a:fld id="{E0C22FA3-EE12-2148-97BB-A3B11D28CCE9}" type="slidenum">
              <a:rPr lang="en-US" smtClean="0"/>
              <a:t>55</a:t>
            </a:fld>
            <a:endParaRPr lang="en-US"/>
          </a:p>
        </p:txBody>
      </p:sp>
      <p:sp>
        <p:nvSpPr>
          <p:cNvPr id="5" name="Rectangle 4"/>
          <p:cNvSpPr/>
          <p:nvPr/>
        </p:nvSpPr>
        <p:spPr>
          <a:xfrm>
            <a:off x="0" y="0"/>
            <a:ext cx="572703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393112" y="0"/>
            <a:ext cx="4940808" cy="6858000"/>
          </a:xfrm>
          <a:prstGeom prst="rect">
            <a:avLst/>
          </a:prstGeom>
        </p:spPr>
      </p:pic>
    </p:spTree>
    <p:extLst>
      <p:ext uri="{BB962C8B-B14F-4D97-AF65-F5344CB8AC3E}">
        <p14:creationId xmlns:p14="http://schemas.microsoft.com/office/powerpoint/2010/main" val="4879909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3-Phase Recruiting Action Plan </a:t>
            </a:r>
          </a:p>
        </p:txBody>
      </p:sp>
      <p:sp>
        <p:nvSpPr>
          <p:cNvPr id="6" name="Text Placeholder 5"/>
          <p:cNvSpPr>
            <a:spLocks noGrp="1"/>
          </p:cNvSpPr>
          <p:nvPr>
            <p:ph type="body" idx="1"/>
          </p:nvPr>
        </p:nvSpPr>
        <p:spPr/>
        <p:txBody>
          <a:bodyPr/>
          <a:lstStyle/>
          <a:p>
            <a:r>
              <a:rPr lang="en-US" sz="2400" dirty="0"/>
              <a:t>FOR ATTRACTING MORE GEN Z AND MILLENNIAL JOB SEEKERS</a:t>
            </a:r>
          </a:p>
        </p:txBody>
      </p:sp>
      <p:sp>
        <p:nvSpPr>
          <p:cNvPr id="7" name="Oval 6"/>
          <p:cNvSpPr/>
          <p:nvPr/>
        </p:nvSpPr>
        <p:spPr>
          <a:xfrm>
            <a:off x="10522450" y="4818640"/>
            <a:ext cx="1364750" cy="136475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0829847" y="4978512"/>
            <a:ext cx="717733" cy="993785"/>
          </a:xfrm>
          <a:prstGeom prst="rect">
            <a:avLst/>
          </a:prstGeom>
        </p:spPr>
      </p:pic>
    </p:spTree>
    <p:extLst>
      <p:ext uri="{BB962C8B-B14F-4D97-AF65-F5344CB8AC3E}">
        <p14:creationId xmlns:p14="http://schemas.microsoft.com/office/powerpoint/2010/main" val="16062329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dirty="0"/>
              <a:t>PHASE I: 90 DAYS</a:t>
            </a:r>
          </a:p>
        </p:txBody>
      </p:sp>
      <p:sp>
        <p:nvSpPr>
          <p:cNvPr id="10" name="Content Placeholder 2"/>
          <p:cNvSpPr>
            <a:spLocks noGrp="1"/>
          </p:cNvSpPr>
          <p:nvPr>
            <p:ph idx="1"/>
          </p:nvPr>
        </p:nvSpPr>
        <p:spPr>
          <a:xfrm>
            <a:off x="685800" y="1695768"/>
            <a:ext cx="11022658" cy="4422455"/>
          </a:xfrm>
        </p:spPr>
        <p:txBody>
          <a:bodyPr numCol="2" spcCol="365760">
            <a:normAutofit lnSpcReduction="10000"/>
          </a:bodyPr>
          <a:lstStyle/>
          <a:p>
            <a:pPr marL="350837" lvl="1" indent="-342900">
              <a:buFont typeface="+mj-lt"/>
              <a:buAutoNum type="arabicPeriod"/>
            </a:pPr>
            <a:r>
              <a:rPr lang="en-US" b="1" dirty="0"/>
              <a:t>Build a website if you don’t already have one </a:t>
            </a:r>
            <a:r>
              <a:rPr lang="en-US" dirty="0"/>
              <a:t>(We all start somewhere :)</a:t>
            </a:r>
          </a:p>
          <a:p>
            <a:pPr marL="350837" lvl="1" indent="-342900">
              <a:buFont typeface="+mj-lt"/>
              <a:buAutoNum type="arabicPeriod"/>
            </a:pPr>
            <a:r>
              <a:rPr lang="en-US" b="1" dirty="0"/>
              <a:t>Test to see if you have a mobile-responsive website. </a:t>
            </a:r>
            <a:r>
              <a:rPr lang="en-US" dirty="0"/>
              <a:t>Try at least 5 different mobile or smaller screen devices include tablets. </a:t>
            </a:r>
          </a:p>
          <a:p>
            <a:pPr marL="350837" lvl="1" indent="-342900">
              <a:buFont typeface="+mj-lt"/>
              <a:buAutoNum type="arabicPeriod"/>
            </a:pPr>
            <a:r>
              <a:rPr lang="en-US" b="1" dirty="0"/>
              <a:t>If your website is not mobile friendly, start taking steps to adapt it asap (ex: </a:t>
            </a:r>
            <a:r>
              <a:rPr lang="en-US" b="1" dirty="0" err="1"/>
              <a:t>Wix</a:t>
            </a:r>
            <a:r>
              <a:rPr lang="en-US" b="1" dirty="0"/>
              <a:t>).</a:t>
            </a:r>
          </a:p>
          <a:p>
            <a:pPr marL="350837" lvl="1" indent="-342900">
              <a:buFont typeface="+mj-lt"/>
              <a:buAutoNum type="arabicPeriod"/>
            </a:pPr>
            <a:r>
              <a:rPr lang="en-US" b="1" dirty="0"/>
              <a:t>Reposition homepage messaging to match Gen Z and Millennial job seeker employment hot buttons: </a:t>
            </a:r>
            <a:r>
              <a:rPr lang="en-US" dirty="0"/>
              <a:t>Use current Gen Z and Millennial photos on website, employment collateral, and all social media channels. Make sure you have a video on your homepage! </a:t>
            </a:r>
          </a:p>
          <a:p>
            <a:pPr marL="350837" lvl="1" indent="-342900">
              <a:buFont typeface="+mj-lt"/>
              <a:buAutoNum type="arabicPeriod"/>
            </a:pPr>
            <a:r>
              <a:rPr lang="en-US" b="1" dirty="0"/>
              <a:t>Reposition or promote a JOIN OUR TEAM </a:t>
            </a:r>
            <a:r>
              <a:rPr lang="en-US" dirty="0"/>
              <a:t>button on your homepage. </a:t>
            </a:r>
          </a:p>
          <a:p>
            <a:pPr marL="350837" lvl="1" indent="-342900">
              <a:buFont typeface="+mj-lt"/>
              <a:buAutoNum type="arabicPeriod"/>
            </a:pPr>
            <a:r>
              <a:rPr lang="en-US" b="1" dirty="0"/>
              <a:t>Start crafting your employment branding message: </a:t>
            </a:r>
            <a:r>
              <a:rPr lang="en-US" dirty="0"/>
              <a:t>Why should job seekers apply now? What makes your company different or unique? What about this company makes me want to suggest my friends apply asap, too?  </a:t>
            </a:r>
          </a:p>
          <a:p>
            <a:pPr marL="350837" lvl="1" indent="-342900">
              <a:buFont typeface="+mj-lt"/>
              <a:buAutoNum type="arabicPeriod"/>
            </a:pPr>
            <a:r>
              <a:rPr lang="en-US" b="1" dirty="0"/>
              <a:t>Make the beginning of the employment application process on mobile simple and easy </a:t>
            </a:r>
            <a:r>
              <a:rPr lang="en-US" dirty="0"/>
              <a:t>(use a third-party job application solution if that is easiest for your company).</a:t>
            </a:r>
          </a:p>
        </p:txBody>
      </p:sp>
      <p:sp>
        <p:nvSpPr>
          <p:cNvPr id="2" name="Slide Number Placeholder 1"/>
          <p:cNvSpPr>
            <a:spLocks noGrp="1"/>
          </p:cNvSpPr>
          <p:nvPr>
            <p:ph type="sldNum" sz="quarter" idx="12"/>
          </p:nvPr>
        </p:nvSpPr>
        <p:spPr/>
        <p:txBody>
          <a:bodyPr/>
          <a:lstStyle/>
          <a:p>
            <a:fld id="{E0C22FA3-EE12-2148-97BB-A3B11D28CCE9}" type="slidenum">
              <a:rPr lang="en-US" smtClean="0"/>
              <a:pPr/>
              <a:t>57</a:t>
            </a:fld>
            <a:endParaRPr lang="en-US"/>
          </a:p>
        </p:txBody>
      </p:sp>
      <p:sp>
        <p:nvSpPr>
          <p:cNvPr id="3" name="Text Placeholder 2"/>
          <p:cNvSpPr>
            <a:spLocks noGrp="1"/>
          </p:cNvSpPr>
          <p:nvPr>
            <p:ph type="body" sz="quarter" idx="13"/>
          </p:nvPr>
        </p:nvSpPr>
        <p:spPr/>
        <p:txBody>
          <a:bodyPr/>
          <a:lstStyle/>
          <a:p>
            <a:r>
              <a:rPr lang="en-US" dirty="0"/>
              <a:t>3-PHASE RECRUITING ACTION PLAN RECOMMENDATIONS</a:t>
            </a:r>
          </a:p>
        </p:txBody>
      </p:sp>
      <p:sp>
        <p:nvSpPr>
          <p:cNvPr id="7" name="Oval 6"/>
          <p:cNvSpPr/>
          <p:nvPr/>
        </p:nvSpPr>
        <p:spPr>
          <a:xfrm>
            <a:off x="10622707" y="467916"/>
            <a:ext cx="1085428" cy="1085428"/>
          </a:xfrm>
          <a:prstGeom prst="ellipse">
            <a:avLst/>
          </a:prstGeom>
          <a:solidFill>
            <a:srgbClr val="D26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0836534" y="557086"/>
            <a:ext cx="614871" cy="851361"/>
          </a:xfrm>
          <a:prstGeom prst="rect">
            <a:avLst/>
          </a:prstGeom>
        </p:spPr>
      </p:pic>
    </p:spTree>
    <p:extLst>
      <p:ext uri="{BB962C8B-B14F-4D97-AF65-F5344CB8AC3E}">
        <p14:creationId xmlns:p14="http://schemas.microsoft.com/office/powerpoint/2010/main" val="995763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a:t>PHASE II: 180 DAYS</a:t>
            </a:r>
            <a:endParaRPr lang="en-US" dirty="0"/>
          </a:p>
        </p:txBody>
      </p:sp>
      <p:sp>
        <p:nvSpPr>
          <p:cNvPr id="11" name="Content Placeholder 2"/>
          <p:cNvSpPr>
            <a:spLocks noGrp="1"/>
          </p:cNvSpPr>
          <p:nvPr>
            <p:ph idx="1"/>
          </p:nvPr>
        </p:nvSpPr>
        <p:spPr>
          <a:xfrm>
            <a:off x="685800" y="1695768"/>
            <a:ext cx="11022012" cy="4657785"/>
          </a:xfrm>
        </p:spPr>
        <p:txBody>
          <a:bodyPr numCol="2" spcCol="365760">
            <a:noAutofit/>
          </a:bodyPr>
          <a:lstStyle/>
          <a:p>
            <a:pPr marL="350837" lvl="1" indent="-342900">
              <a:buFont typeface="+mj-lt"/>
              <a:buAutoNum type="arabicPeriod"/>
            </a:pPr>
            <a:r>
              <a:rPr lang="en-US" b="1" dirty="0"/>
              <a:t>If you don’t have one already, create company accounts on LinkedIn and Facebook</a:t>
            </a:r>
            <a:r>
              <a:rPr lang="en-US" dirty="0"/>
              <a:t>. Use a profile picture that shows real, diverse Millennial and Gen Z employees working at your company. </a:t>
            </a:r>
          </a:p>
          <a:p>
            <a:pPr marL="350837" lvl="1" indent="-342900">
              <a:buFont typeface="+mj-lt"/>
              <a:buAutoNum type="arabicPeriod"/>
            </a:pPr>
            <a:r>
              <a:rPr lang="en-US" b="1" dirty="0"/>
              <a:t>Launch your employment brand message</a:t>
            </a:r>
            <a:r>
              <a:rPr lang="en-US" dirty="0"/>
              <a:t> </a:t>
            </a:r>
            <a:br>
              <a:rPr lang="en-US" dirty="0"/>
            </a:br>
            <a:r>
              <a:rPr lang="en-US" dirty="0"/>
              <a:t>on your website, social media accounts, printed collateral and email marketing so that applicants see the same message wherever they go to contact your company.</a:t>
            </a:r>
          </a:p>
          <a:p>
            <a:pPr marL="350837" lvl="1" indent="-342900">
              <a:buFont typeface="+mj-lt"/>
              <a:buAutoNum type="arabicPeriod"/>
            </a:pPr>
            <a:r>
              <a:rPr lang="en-US" b="1" dirty="0"/>
              <a:t>Post pictures on social media that reinforce your company’s values</a:t>
            </a:r>
            <a:r>
              <a:rPr lang="en-US" dirty="0"/>
              <a:t> and employment brand. Applicants should be able to see your culture through the photos you post.</a:t>
            </a:r>
          </a:p>
          <a:p>
            <a:pPr marL="350837" lvl="1" indent="-342900">
              <a:buFont typeface="+mj-lt"/>
              <a:buAutoNum type="arabicPeriod"/>
            </a:pPr>
            <a:r>
              <a:rPr lang="en-US" b="1" dirty="0"/>
              <a:t>Make sure job seekers can easily find and apply through highlighted buttons</a:t>
            </a:r>
            <a:r>
              <a:rPr lang="en-US" dirty="0"/>
              <a:t> and calls to action on your website and links on your social media.</a:t>
            </a:r>
          </a:p>
          <a:p>
            <a:pPr marL="350837" lvl="1" indent="-342900">
              <a:buFont typeface="+mj-lt"/>
              <a:buAutoNum type="arabicPeriod"/>
            </a:pPr>
            <a:r>
              <a:rPr lang="en-US" b="1" dirty="0"/>
              <a:t>Consider using a service like </a:t>
            </a:r>
            <a:r>
              <a:rPr lang="en-US" b="1" dirty="0" err="1"/>
              <a:t>JobVite</a:t>
            </a:r>
            <a:r>
              <a:rPr lang="en-US" b="1" dirty="0"/>
              <a:t>, </a:t>
            </a:r>
            <a:r>
              <a:rPr lang="en-US" b="1" dirty="0" err="1"/>
              <a:t>Indeed.com</a:t>
            </a:r>
            <a:r>
              <a:rPr lang="en-US" b="1" dirty="0"/>
              <a:t> or others to determine which recruiting channels work best both in terms of quantity and quality .</a:t>
            </a:r>
          </a:p>
        </p:txBody>
      </p:sp>
      <p:sp>
        <p:nvSpPr>
          <p:cNvPr id="3" name="Text Placeholder 2"/>
          <p:cNvSpPr>
            <a:spLocks noGrp="1"/>
          </p:cNvSpPr>
          <p:nvPr>
            <p:ph type="body" sz="quarter" idx="13"/>
          </p:nvPr>
        </p:nvSpPr>
        <p:spPr/>
        <p:txBody>
          <a:bodyPr/>
          <a:lstStyle/>
          <a:p>
            <a:r>
              <a:rPr lang="en-US" dirty="0"/>
              <a:t>3-PHASE RECRUITING ACTION PLAN RECOMMENDATIONS</a:t>
            </a:r>
          </a:p>
        </p:txBody>
      </p:sp>
      <p:sp>
        <p:nvSpPr>
          <p:cNvPr id="7" name="Oval 6"/>
          <p:cNvSpPr/>
          <p:nvPr/>
        </p:nvSpPr>
        <p:spPr>
          <a:xfrm>
            <a:off x="10622707" y="467916"/>
            <a:ext cx="1085428" cy="1085428"/>
          </a:xfrm>
          <a:prstGeom prst="ellipse">
            <a:avLst/>
          </a:prstGeom>
          <a:solidFill>
            <a:srgbClr val="D26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0836534" y="557086"/>
            <a:ext cx="614871" cy="851361"/>
          </a:xfrm>
          <a:prstGeom prst="rect">
            <a:avLst/>
          </a:prstGeom>
        </p:spPr>
      </p:pic>
      <p:sp>
        <p:nvSpPr>
          <p:cNvPr id="4" name="Slide Number Placeholder 3"/>
          <p:cNvSpPr>
            <a:spLocks noGrp="1"/>
          </p:cNvSpPr>
          <p:nvPr>
            <p:ph type="sldNum" sz="quarter" idx="12"/>
          </p:nvPr>
        </p:nvSpPr>
        <p:spPr/>
        <p:txBody>
          <a:bodyPr/>
          <a:lstStyle/>
          <a:p>
            <a:fld id="{E0C22FA3-EE12-2148-97BB-A3B11D28CCE9}" type="slidenum">
              <a:rPr lang="en-US" smtClean="0"/>
              <a:t>58</a:t>
            </a:fld>
            <a:endParaRPr lang="en-US"/>
          </a:p>
        </p:txBody>
      </p:sp>
    </p:spTree>
    <p:extLst>
      <p:ext uri="{BB962C8B-B14F-4D97-AF65-F5344CB8AC3E}">
        <p14:creationId xmlns:p14="http://schemas.microsoft.com/office/powerpoint/2010/main" val="17980777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a:t>PHASE III: 365 DAYS OR MORE</a:t>
            </a:r>
            <a:endParaRPr lang="en-US" dirty="0"/>
          </a:p>
        </p:txBody>
      </p:sp>
      <p:sp>
        <p:nvSpPr>
          <p:cNvPr id="11" name="Content Placeholder 2"/>
          <p:cNvSpPr>
            <a:spLocks noGrp="1"/>
          </p:cNvSpPr>
          <p:nvPr>
            <p:ph idx="1"/>
          </p:nvPr>
        </p:nvSpPr>
        <p:spPr/>
        <p:txBody>
          <a:bodyPr numCol="2" spcCol="365760">
            <a:normAutofit/>
          </a:bodyPr>
          <a:lstStyle/>
          <a:p>
            <a:pPr marL="350837" lvl="1" indent="-342900">
              <a:buFont typeface="+mj-lt"/>
              <a:buAutoNum type="arabicPeriod"/>
            </a:pPr>
            <a:r>
              <a:rPr lang="en-US" b="1" dirty="0"/>
              <a:t>Hire a social media marketer</a:t>
            </a:r>
            <a:r>
              <a:rPr lang="en-US" dirty="0"/>
              <a:t>, or pay a college student, part-time employee or intern who has knowledge of the key social media platforms to help you post photos and job postings each week—ideally twice per week.</a:t>
            </a:r>
          </a:p>
          <a:p>
            <a:pPr marL="350837" lvl="1" indent="-342900">
              <a:buFont typeface="+mj-lt"/>
              <a:buAutoNum type="arabicPeriod"/>
            </a:pPr>
            <a:r>
              <a:rPr lang="en-US" b="1" dirty="0"/>
              <a:t>Create a company Instagram account. </a:t>
            </a:r>
            <a:r>
              <a:rPr lang="en-US" dirty="0"/>
              <a:t>Start posting jobs using Gen Z and Millennial friendly wording</a:t>
            </a:r>
            <a:r>
              <a:rPr lang="en-US" b="1" dirty="0"/>
              <a:t>. </a:t>
            </a:r>
            <a:r>
              <a:rPr lang="en-US" dirty="0"/>
              <a:t>Remember that on Instagram the only link that is clickable is the one in your bio. Links in your post’s text are not clickable. Videos work best for overall views.</a:t>
            </a:r>
            <a:br>
              <a:rPr lang="en-US" dirty="0"/>
            </a:br>
            <a:br>
              <a:rPr lang="en-US" dirty="0"/>
            </a:br>
            <a:endParaRPr lang="en-US" dirty="0"/>
          </a:p>
          <a:p>
            <a:pPr marL="350837" lvl="1" indent="-342900">
              <a:buFont typeface="+mj-lt"/>
              <a:buAutoNum type="arabicPeriod"/>
            </a:pPr>
            <a:r>
              <a:rPr lang="en-US" b="1" dirty="0"/>
              <a:t>Regularly post company photos, employee testimonials </a:t>
            </a:r>
            <a:r>
              <a:rPr lang="en-US" dirty="0"/>
              <a:t>and behind the scenes pictures of what it’s like to work at your company. Include links in every post on your company’s social media for a job seekers. Make sure it is easy to apply on mobile, too.</a:t>
            </a:r>
            <a:br>
              <a:rPr lang="en-US" dirty="0"/>
            </a:br>
            <a:endParaRPr lang="en-US" dirty="0"/>
          </a:p>
        </p:txBody>
      </p:sp>
      <p:sp>
        <p:nvSpPr>
          <p:cNvPr id="3" name="Slide Number Placeholder 2"/>
          <p:cNvSpPr>
            <a:spLocks noGrp="1"/>
          </p:cNvSpPr>
          <p:nvPr>
            <p:ph type="sldNum" sz="quarter" idx="12"/>
          </p:nvPr>
        </p:nvSpPr>
        <p:spPr/>
        <p:txBody>
          <a:bodyPr/>
          <a:lstStyle/>
          <a:p>
            <a:fld id="{E0C22FA3-EE12-2148-97BB-A3B11D28CCE9}" type="slidenum">
              <a:rPr lang="en-US" smtClean="0"/>
              <a:pPr/>
              <a:t>59</a:t>
            </a:fld>
            <a:endParaRPr lang="en-US"/>
          </a:p>
        </p:txBody>
      </p:sp>
      <p:sp>
        <p:nvSpPr>
          <p:cNvPr id="2" name="Text Placeholder 1"/>
          <p:cNvSpPr>
            <a:spLocks noGrp="1"/>
          </p:cNvSpPr>
          <p:nvPr>
            <p:ph type="body" sz="quarter" idx="13"/>
          </p:nvPr>
        </p:nvSpPr>
        <p:spPr/>
        <p:txBody>
          <a:bodyPr/>
          <a:lstStyle/>
          <a:p>
            <a:r>
              <a:rPr lang="en-US"/>
              <a:t>3-PHASE RECRUITING ACTION PLAN RECOMMENDATIONS</a:t>
            </a:r>
            <a:endParaRPr lang="en-US" dirty="0"/>
          </a:p>
        </p:txBody>
      </p:sp>
      <p:sp>
        <p:nvSpPr>
          <p:cNvPr id="7" name="Oval 6"/>
          <p:cNvSpPr/>
          <p:nvPr/>
        </p:nvSpPr>
        <p:spPr>
          <a:xfrm>
            <a:off x="10622707" y="467916"/>
            <a:ext cx="1085428" cy="1085428"/>
          </a:xfrm>
          <a:prstGeom prst="ellipse">
            <a:avLst/>
          </a:prstGeom>
          <a:solidFill>
            <a:srgbClr val="D26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0836534" y="557086"/>
            <a:ext cx="614871" cy="851361"/>
          </a:xfrm>
          <a:prstGeom prst="rect">
            <a:avLst/>
          </a:prstGeom>
        </p:spPr>
      </p:pic>
    </p:spTree>
    <p:extLst>
      <p:ext uri="{BB962C8B-B14F-4D97-AF65-F5344CB8AC3E}">
        <p14:creationId xmlns:p14="http://schemas.microsoft.com/office/powerpoint/2010/main" val="903065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10CCB0-3333-E942-9BDB-281DC81A3A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11592" y="457200"/>
            <a:ext cx="3796220" cy="5594617"/>
          </a:xfrm>
          <a:prstGeom prst="rect">
            <a:avLst/>
          </a:prstGeom>
        </p:spPr>
      </p:pic>
      <p:sp>
        <p:nvSpPr>
          <p:cNvPr id="2" name="Title 1"/>
          <p:cNvSpPr>
            <a:spLocks noGrp="1"/>
          </p:cNvSpPr>
          <p:nvPr>
            <p:ph type="title"/>
          </p:nvPr>
        </p:nvSpPr>
        <p:spPr/>
        <p:txBody>
          <a:bodyPr>
            <a:noAutofit/>
          </a:bodyPr>
          <a:lstStyle/>
          <a:p>
            <a:r>
              <a:rPr lang="en-US" dirty="0"/>
              <a:t>DISCOVERING</a:t>
            </a:r>
          </a:p>
        </p:txBody>
      </p:sp>
      <p:sp>
        <p:nvSpPr>
          <p:cNvPr id="3" name="Content Placeholder 2"/>
          <p:cNvSpPr>
            <a:spLocks noGrp="1"/>
          </p:cNvSpPr>
          <p:nvPr>
            <p:ph idx="1"/>
          </p:nvPr>
        </p:nvSpPr>
        <p:spPr>
          <a:xfrm>
            <a:off x="685801" y="1695768"/>
            <a:ext cx="5813612" cy="4498909"/>
          </a:xfrm>
        </p:spPr>
        <p:txBody>
          <a:bodyPr numCol="1" spcCol="457200">
            <a:normAutofit/>
          </a:bodyPr>
          <a:lstStyle/>
          <a:p>
            <a:r>
              <a:rPr lang="en-US" sz="1600" dirty="0"/>
              <a:t>If DCA member companies use the insights, observations, and suggestions in this review findings deck, they will be able to tap into two huge generations that can drive the growth of the industry for decades to come: Gen Z and Millennials. </a:t>
            </a:r>
          </a:p>
          <a:p>
            <a:r>
              <a:rPr lang="en-US" sz="1600" dirty="0"/>
              <a:t>The key is being </a:t>
            </a:r>
            <a:r>
              <a:rPr lang="en-US" sz="1600" b="1" dirty="0"/>
              <a:t>open</a:t>
            </a:r>
            <a:r>
              <a:rPr lang="en-US" sz="1600" dirty="0"/>
              <a:t> to these new ideas and taking the right digital actions to adapt, recruit, and win these two generations of potential employees. Each member company does not need to implement everything in the review at once, but selecting one, two, or three actions to take right away can put the company on a path to solving its recruiting needs. </a:t>
            </a:r>
          </a:p>
          <a:p>
            <a:r>
              <a:rPr lang="en-US" sz="1600" dirty="0"/>
              <a:t>We recommend sharing these findings with key stakeholders in your company to create a custom action plan that can be implemented over 90, 180, and 365 days. </a:t>
            </a:r>
          </a:p>
        </p:txBody>
      </p:sp>
      <p:sp>
        <p:nvSpPr>
          <p:cNvPr id="5" name="Text Placeholder 4"/>
          <p:cNvSpPr>
            <a:spLocks noGrp="1"/>
          </p:cNvSpPr>
          <p:nvPr>
            <p:ph type="body" sz="quarter" idx="13"/>
          </p:nvPr>
        </p:nvSpPr>
        <p:spPr/>
        <p:txBody>
          <a:bodyPr/>
          <a:lstStyle/>
          <a:p>
            <a:r>
              <a:rPr lang="en-US" dirty="0"/>
              <a:t>THE HIDDEN GENERATIONAL OPPORTUNITY</a:t>
            </a:r>
          </a:p>
        </p:txBody>
      </p:sp>
      <p:sp>
        <p:nvSpPr>
          <p:cNvPr id="4" name="Slide Number Placeholder 3"/>
          <p:cNvSpPr>
            <a:spLocks noGrp="1"/>
          </p:cNvSpPr>
          <p:nvPr>
            <p:ph type="sldNum" sz="quarter" idx="12"/>
          </p:nvPr>
        </p:nvSpPr>
        <p:spPr/>
        <p:txBody>
          <a:bodyPr/>
          <a:lstStyle/>
          <a:p>
            <a:fld id="{E0C22FA3-EE12-2148-97BB-A3B11D28CCE9}" type="slidenum">
              <a:rPr lang="en-US" smtClean="0"/>
              <a:t>6</a:t>
            </a:fld>
            <a:endParaRPr lang="en-US"/>
          </a:p>
        </p:txBody>
      </p:sp>
    </p:spTree>
    <p:extLst>
      <p:ext uri="{BB962C8B-B14F-4D97-AF65-F5344CB8AC3E}">
        <p14:creationId xmlns:p14="http://schemas.microsoft.com/office/powerpoint/2010/main" val="12102116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a:t>PHASE III: 365 DAYS OR MORE</a:t>
            </a:r>
            <a:endParaRPr lang="en-US" dirty="0"/>
          </a:p>
        </p:txBody>
      </p:sp>
      <p:sp>
        <p:nvSpPr>
          <p:cNvPr id="11" name="Content Placeholder 2"/>
          <p:cNvSpPr>
            <a:spLocks noGrp="1"/>
          </p:cNvSpPr>
          <p:nvPr>
            <p:ph idx="1"/>
          </p:nvPr>
        </p:nvSpPr>
        <p:spPr/>
        <p:txBody>
          <a:bodyPr numCol="2" spcCol="365760">
            <a:normAutofit/>
          </a:bodyPr>
          <a:lstStyle/>
          <a:p>
            <a:pPr marL="350837" lvl="1" indent="-342900">
              <a:buFont typeface="+mj-lt"/>
              <a:buAutoNum type="arabicPeriod" startAt="4"/>
            </a:pPr>
            <a:r>
              <a:rPr lang="en-US" b="1" dirty="0"/>
              <a:t>Invest ad dollars </a:t>
            </a:r>
            <a:r>
              <a:rPr lang="en-US" dirty="0"/>
              <a:t>to see where you can drive more engagement and job applications within a specific geography, such as within 100 miles of your office or primary work sites. </a:t>
            </a:r>
          </a:p>
          <a:p>
            <a:pPr marL="350837" lvl="1" indent="-342900">
              <a:buFont typeface="+mj-lt"/>
              <a:buAutoNum type="arabicPeriod" startAt="4"/>
            </a:pPr>
            <a:r>
              <a:rPr lang="en-US" b="1" dirty="0"/>
              <a:t>Continue to enhance your homepage and career pages</a:t>
            </a:r>
            <a:r>
              <a:rPr lang="en-US" dirty="0"/>
              <a:t> to align with specific application goals. Consider building a landing page exclusively for job applicants so you can test different messages to see which drives the most job applications. </a:t>
            </a:r>
            <a:br>
              <a:rPr lang="en-US" dirty="0"/>
            </a:br>
            <a:br>
              <a:rPr lang="en-US" dirty="0"/>
            </a:br>
            <a:br>
              <a:rPr lang="en-US" dirty="0"/>
            </a:br>
            <a:endParaRPr lang="en-US" dirty="0"/>
          </a:p>
          <a:p>
            <a:pPr marL="350837" lvl="1" indent="-342900">
              <a:buFont typeface="+mj-lt"/>
              <a:buAutoNum type="arabicPeriod" startAt="4"/>
            </a:pPr>
            <a:r>
              <a:rPr lang="en-US" b="1" dirty="0"/>
              <a:t>Consider creating a YouTube channel to influence Gen Z job seekers </a:t>
            </a:r>
            <a:r>
              <a:rPr lang="en-US" dirty="0"/>
              <a:t>(95% use YouTube and half say they “can’t live without it”). Use videos that are 30 seconds or less with employees sharing what they like about working at your company—and what it’s like behind the scenes. Even better if you can showcase employees who started as a laborer and have been promoted to management positions.</a:t>
            </a:r>
          </a:p>
        </p:txBody>
      </p:sp>
      <p:sp>
        <p:nvSpPr>
          <p:cNvPr id="3" name="Slide Number Placeholder 2"/>
          <p:cNvSpPr>
            <a:spLocks noGrp="1"/>
          </p:cNvSpPr>
          <p:nvPr>
            <p:ph type="sldNum" sz="quarter" idx="12"/>
          </p:nvPr>
        </p:nvSpPr>
        <p:spPr/>
        <p:txBody>
          <a:bodyPr/>
          <a:lstStyle/>
          <a:p>
            <a:fld id="{E0C22FA3-EE12-2148-97BB-A3B11D28CCE9}" type="slidenum">
              <a:rPr lang="en-US" smtClean="0"/>
              <a:pPr/>
              <a:t>60</a:t>
            </a:fld>
            <a:endParaRPr lang="en-US"/>
          </a:p>
        </p:txBody>
      </p:sp>
      <p:sp>
        <p:nvSpPr>
          <p:cNvPr id="2" name="Text Placeholder 1"/>
          <p:cNvSpPr>
            <a:spLocks noGrp="1"/>
          </p:cNvSpPr>
          <p:nvPr>
            <p:ph type="body" sz="quarter" idx="13"/>
          </p:nvPr>
        </p:nvSpPr>
        <p:spPr/>
        <p:txBody>
          <a:bodyPr/>
          <a:lstStyle/>
          <a:p>
            <a:r>
              <a:rPr lang="en-US"/>
              <a:t>3-PHASE RECRUITING ACTION PLAN RECOMMENDATIONS</a:t>
            </a:r>
            <a:endParaRPr lang="en-US" dirty="0"/>
          </a:p>
        </p:txBody>
      </p:sp>
      <p:sp>
        <p:nvSpPr>
          <p:cNvPr id="7" name="Oval 6"/>
          <p:cNvSpPr/>
          <p:nvPr/>
        </p:nvSpPr>
        <p:spPr>
          <a:xfrm>
            <a:off x="10622707" y="467916"/>
            <a:ext cx="1085428" cy="1085428"/>
          </a:xfrm>
          <a:prstGeom prst="ellipse">
            <a:avLst/>
          </a:prstGeom>
          <a:solidFill>
            <a:srgbClr val="D26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0836534" y="557086"/>
            <a:ext cx="614871" cy="851361"/>
          </a:xfrm>
          <a:prstGeom prst="rect">
            <a:avLst/>
          </a:prstGeom>
        </p:spPr>
      </p:pic>
    </p:spTree>
    <p:extLst>
      <p:ext uri="{BB962C8B-B14F-4D97-AF65-F5344CB8AC3E}">
        <p14:creationId xmlns:p14="http://schemas.microsoft.com/office/powerpoint/2010/main" val="16708568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9899" y="5103572"/>
            <a:ext cx="4600865" cy="956110"/>
          </a:xfrm>
        </p:spPr>
        <p:txBody>
          <a:bodyPr>
            <a:normAutofit/>
          </a:bodyPr>
          <a:lstStyle/>
          <a:p>
            <a:r>
              <a:rPr lang="en-US" sz="3600" dirty="0">
                <a:solidFill>
                  <a:schemeClr val="accent1"/>
                </a:solidFill>
              </a:rPr>
              <a:t>Questions?</a:t>
            </a:r>
          </a:p>
        </p:txBody>
      </p:sp>
      <p:sp>
        <p:nvSpPr>
          <p:cNvPr id="6" name="Content Placeholder 5"/>
          <p:cNvSpPr>
            <a:spLocks noGrp="1"/>
          </p:cNvSpPr>
          <p:nvPr>
            <p:ph idx="4294967295"/>
          </p:nvPr>
        </p:nvSpPr>
        <p:spPr>
          <a:xfrm>
            <a:off x="469899" y="5784696"/>
            <a:ext cx="4212937" cy="769170"/>
          </a:xfrm>
        </p:spPr>
        <p:txBody>
          <a:bodyPr/>
          <a:lstStyle/>
          <a:p>
            <a:r>
              <a:rPr lang="en-US" sz="2000" dirty="0">
                <a:solidFill>
                  <a:schemeClr val="bg1"/>
                </a:solidFill>
              </a:rPr>
              <a:t>Let</a:t>
            </a:r>
            <a:r>
              <a:rPr lang="mr-IN" sz="2000" dirty="0">
                <a:solidFill>
                  <a:schemeClr val="bg1"/>
                </a:solidFill>
              </a:rPr>
              <a:t>’</a:t>
            </a:r>
            <a:r>
              <a:rPr lang="en-US" sz="2000" dirty="0">
                <a:solidFill>
                  <a:schemeClr val="bg1"/>
                </a:solidFill>
              </a:rPr>
              <a:t>s answer them!</a:t>
            </a:r>
          </a:p>
        </p:txBody>
      </p:sp>
      <p:sp>
        <p:nvSpPr>
          <p:cNvPr id="2" name="Slide Number Placeholder 1"/>
          <p:cNvSpPr>
            <a:spLocks noGrp="1"/>
          </p:cNvSpPr>
          <p:nvPr>
            <p:ph type="sldNum" sz="quarter" idx="12"/>
          </p:nvPr>
        </p:nvSpPr>
        <p:spPr/>
        <p:txBody>
          <a:bodyPr/>
          <a:lstStyle/>
          <a:p>
            <a:fld id="{E0C22FA3-EE12-2148-97BB-A3B11D28CCE9}" type="slidenum">
              <a:rPr lang="en-US" smtClean="0">
                <a:solidFill>
                  <a:schemeClr val="bg1"/>
                </a:solidFill>
              </a:rPr>
              <a:t>61</a:t>
            </a:fld>
            <a:endParaRPr lang="en-US">
              <a:solidFill>
                <a:schemeClr val="bg1"/>
              </a:solidFill>
            </a:endParaRPr>
          </a:p>
        </p:txBody>
      </p:sp>
      <p:sp>
        <p:nvSpPr>
          <p:cNvPr id="7" name="Content Placeholder 5"/>
          <p:cNvSpPr txBox="1">
            <a:spLocks/>
          </p:cNvSpPr>
          <p:nvPr/>
        </p:nvSpPr>
        <p:spPr>
          <a:xfrm>
            <a:off x="469900" y="1519313"/>
            <a:ext cx="4304232" cy="3697579"/>
          </a:xfrm>
          <a:prstGeom prst="rect">
            <a:avLst/>
          </a:prstGeom>
        </p:spPr>
        <p:txBody>
          <a:bodyPr>
            <a:normAutofit/>
          </a:bodyPr>
          <a:lstStyle>
            <a:lvl1pPr marL="0" indent="0" algn="l" defTabSz="914400" rtl="0" eaLnBrk="1" latinLnBrk="0" hangingPunct="1">
              <a:lnSpc>
                <a:spcPct val="110000"/>
              </a:lnSpc>
              <a:spcBef>
                <a:spcPts val="1000"/>
              </a:spcBef>
              <a:spcAft>
                <a:spcPts val="600"/>
              </a:spcAft>
              <a:buFont typeface="Arial"/>
              <a:buNone/>
              <a:defRPr sz="24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50837" lvl="1" indent="-342900">
              <a:buFont typeface="+mj-lt"/>
              <a:buAutoNum type="arabicPeriod"/>
            </a:pPr>
            <a:r>
              <a:rPr lang="en-US" b="1" dirty="0">
                <a:solidFill>
                  <a:schemeClr val="accent1"/>
                </a:solidFill>
              </a:rPr>
              <a:t>Take Ground Monthly — </a:t>
            </a:r>
            <a:r>
              <a:rPr lang="en-US" dirty="0">
                <a:solidFill>
                  <a:schemeClr val="bg1"/>
                </a:solidFill>
              </a:rPr>
              <a:t>Implement the First 90-day plan  </a:t>
            </a:r>
          </a:p>
          <a:p>
            <a:pPr marL="350837" lvl="1" indent="-342900">
              <a:buFont typeface="+mj-lt"/>
              <a:buAutoNum type="arabicPeriod"/>
            </a:pPr>
            <a:r>
              <a:rPr lang="en-US" b="1" dirty="0">
                <a:solidFill>
                  <a:schemeClr val="accent1"/>
                </a:solidFill>
              </a:rPr>
              <a:t>Engage The Center — </a:t>
            </a:r>
            <a:r>
              <a:rPr lang="en-US" dirty="0">
                <a:solidFill>
                  <a:schemeClr val="bg1"/>
                </a:solidFill>
              </a:rPr>
              <a:t>We can work directly with you for digital consulting or on-site training  </a:t>
            </a:r>
          </a:p>
          <a:p>
            <a:pPr marL="350837" lvl="1" indent="-342900">
              <a:buFont typeface="+mj-lt"/>
              <a:buAutoNum type="arabicPeriod"/>
            </a:pPr>
            <a:r>
              <a:rPr lang="en-US" b="1" dirty="0">
                <a:solidFill>
                  <a:schemeClr val="accent1"/>
                </a:solidFill>
              </a:rPr>
              <a:t>Celebrate Successes! — </a:t>
            </a:r>
            <a:r>
              <a:rPr lang="en-US" dirty="0">
                <a:solidFill>
                  <a:schemeClr val="bg1"/>
                </a:solidFill>
              </a:rPr>
              <a:t>It’s important to recognize this is a marathon and not a sprint. </a:t>
            </a:r>
          </a:p>
          <a:p>
            <a:pPr marL="9525" lvl="2" indent="0">
              <a:buFont typeface="AppleSymbols" charset="0"/>
              <a:buNone/>
            </a:pPr>
            <a:r>
              <a:rPr lang="en-US" sz="1800" b="1" dirty="0">
                <a:solidFill>
                  <a:schemeClr val="bg1"/>
                </a:solidFill>
              </a:rPr>
              <a:t>SMALL GAINS TURN INTO BIG RECRUITING WINS OVER TIME!</a:t>
            </a:r>
          </a:p>
        </p:txBody>
      </p:sp>
      <p:sp>
        <p:nvSpPr>
          <p:cNvPr id="8" name="Title 4"/>
          <p:cNvSpPr txBox="1">
            <a:spLocks/>
          </p:cNvSpPr>
          <p:nvPr/>
        </p:nvSpPr>
        <p:spPr>
          <a:xfrm>
            <a:off x="469899" y="466165"/>
            <a:ext cx="11022658" cy="10112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bg1"/>
                </a:solidFill>
                <a:latin typeface="Arial" charset="0"/>
                <a:ea typeface="Arial" charset="0"/>
                <a:cs typeface="Arial" charset="0"/>
              </a:defRPr>
            </a:lvl1pPr>
          </a:lstStyle>
          <a:p>
            <a:r>
              <a:rPr lang="en-US"/>
              <a:t>NEXT STEPS</a:t>
            </a:r>
            <a:endParaRPr lang="en-US" dirty="0"/>
          </a:p>
        </p:txBody>
      </p:sp>
    </p:spTree>
    <p:extLst>
      <p:ext uri="{BB962C8B-B14F-4D97-AF65-F5344CB8AC3E}">
        <p14:creationId xmlns:p14="http://schemas.microsoft.com/office/powerpoint/2010/main" val="9320062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484632" y="2774232"/>
            <a:ext cx="5504688" cy="614363"/>
          </a:xfrm>
        </p:spPr>
        <p:txBody>
          <a:bodyPr>
            <a:noAutofit/>
          </a:bodyPr>
          <a:lstStyle/>
          <a:p>
            <a:r>
              <a:rPr lang="en-US" sz="4800" dirty="0"/>
              <a:t>THANK YOU!</a:t>
            </a:r>
          </a:p>
        </p:txBody>
      </p:sp>
      <p:sp>
        <p:nvSpPr>
          <p:cNvPr id="9" name="Content Placeholder 8"/>
          <p:cNvSpPr>
            <a:spLocks noGrp="1"/>
          </p:cNvSpPr>
          <p:nvPr>
            <p:ph idx="4294967295"/>
          </p:nvPr>
        </p:nvSpPr>
        <p:spPr>
          <a:xfrm>
            <a:off x="484632" y="3424644"/>
            <a:ext cx="6345238" cy="631825"/>
          </a:xfrm>
        </p:spPr>
        <p:txBody>
          <a:bodyPr>
            <a:normAutofit fontScale="77500" lnSpcReduction="20000"/>
          </a:bodyPr>
          <a:lstStyle/>
          <a:p>
            <a:r>
              <a:rPr lang="en-US" dirty="0"/>
              <a:t>We are excited about our partnership with you and DCA to attract Gen Z and Millennials to your fantastic industry! </a:t>
            </a:r>
          </a:p>
        </p:txBody>
      </p:sp>
      <p:sp>
        <p:nvSpPr>
          <p:cNvPr id="11" name="Content Placeholder 8"/>
          <p:cNvSpPr txBox="1">
            <a:spLocks/>
          </p:cNvSpPr>
          <p:nvPr/>
        </p:nvSpPr>
        <p:spPr>
          <a:xfrm>
            <a:off x="7512036" y="2684596"/>
            <a:ext cx="4302011" cy="1494211"/>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n-US" sz="1600" b="1" dirty="0"/>
              <a:t>Denise Villa, CEO</a:t>
            </a:r>
          </a:p>
          <a:p>
            <a:pPr>
              <a:lnSpc>
                <a:spcPct val="120000"/>
              </a:lnSpc>
              <a:spcBef>
                <a:spcPts val="0"/>
              </a:spcBef>
            </a:pPr>
            <a:r>
              <a:rPr lang="en-US" sz="1600" b="1" dirty="0"/>
              <a:t>Heather Watson, Behavior Designer</a:t>
            </a:r>
            <a:endParaRPr lang="en-US" sz="1600" dirty="0"/>
          </a:p>
          <a:p>
            <a:pPr>
              <a:lnSpc>
                <a:spcPct val="90000"/>
              </a:lnSpc>
              <a:spcBef>
                <a:spcPts val="0"/>
              </a:spcBef>
            </a:pPr>
            <a:r>
              <a:rPr lang="en-US" sz="1600" dirty="0"/>
              <a:t>The Center for Generational Kinetics </a:t>
            </a:r>
          </a:p>
          <a:p>
            <a:pPr>
              <a:lnSpc>
                <a:spcPct val="90000"/>
              </a:lnSpc>
              <a:spcBef>
                <a:spcPts val="0"/>
              </a:spcBef>
            </a:pPr>
            <a:r>
              <a:rPr lang="en-US" sz="1600" dirty="0"/>
              <a:t>Info@GenHQ.com  |  512-259-6877</a:t>
            </a:r>
          </a:p>
        </p:txBody>
      </p:sp>
      <p:cxnSp>
        <p:nvCxnSpPr>
          <p:cNvPr id="13" name="Straight Connector 12"/>
          <p:cNvCxnSpPr/>
          <p:nvPr/>
        </p:nvCxnSpPr>
        <p:spPr>
          <a:xfrm>
            <a:off x="7208491" y="2619372"/>
            <a:ext cx="0" cy="1538445"/>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E0C22FA3-EE12-2148-97BB-A3B11D28CCE9}" type="slidenum">
              <a:rPr lang="en-US" smtClean="0"/>
              <a:t>62</a:t>
            </a:fld>
            <a:endParaRPr lang="en-US"/>
          </a:p>
        </p:txBody>
      </p:sp>
      <p:sp>
        <p:nvSpPr>
          <p:cNvPr id="4" name="Rectangle 3"/>
          <p:cNvSpPr/>
          <p:nvPr/>
        </p:nvSpPr>
        <p:spPr>
          <a:xfrm>
            <a:off x="0" y="0"/>
            <a:ext cx="12192000" cy="21999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4663440"/>
            <a:ext cx="12192000" cy="2194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4890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CENTER’S 5-STEP</a:t>
            </a:r>
          </a:p>
        </p:txBody>
      </p:sp>
      <p:sp>
        <p:nvSpPr>
          <p:cNvPr id="6" name="Text Placeholder 5"/>
          <p:cNvSpPr>
            <a:spLocks noGrp="1"/>
          </p:cNvSpPr>
          <p:nvPr>
            <p:ph type="body" sz="quarter" idx="13"/>
          </p:nvPr>
        </p:nvSpPr>
        <p:spPr/>
        <p:txBody>
          <a:bodyPr/>
          <a:lstStyle/>
          <a:p>
            <a:r>
              <a:rPr lang="en-US" dirty="0"/>
              <a:t>GEN Z AND MILLENNIAL DIGITAL BRAND BREAKTHROUGH REVIEW</a:t>
            </a:r>
          </a:p>
        </p:txBody>
      </p:sp>
      <p:sp>
        <p:nvSpPr>
          <p:cNvPr id="3" name="Slide Number Placeholder 2"/>
          <p:cNvSpPr>
            <a:spLocks noGrp="1"/>
          </p:cNvSpPr>
          <p:nvPr>
            <p:ph type="sldNum" sz="quarter" idx="12"/>
          </p:nvPr>
        </p:nvSpPr>
        <p:spPr/>
        <p:txBody>
          <a:bodyPr/>
          <a:lstStyle/>
          <a:p>
            <a:fld id="{E0C22FA3-EE12-2148-97BB-A3B11D28CCE9}" type="slidenum">
              <a:rPr lang="en-US" smtClean="0"/>
              <a:t>7</a:t>
            </a:fld>
            <a:endParaRPr lang="en-US"/>
          </a:p>
        </p:txBody>
      </p:sp>
      <p:sp>
        <p:nvSpPr>
          <p:cNvPr id="4" name="Content Placeholder 3"/>
          <p:cNvSpPr>
            <a:spLocks noGrp="1"/>
          </p:cNvSpPr>
          <p:nvPr>
            <p:ph idx="1"/>
          </p:nvPr>
        </p:nvSpPr>
        <p:spPr>
          <a:xfrm>
            <a:off x="685800" y="1695768"/>
            <a:ext cx="11022658" cy="1163973"/>
          </a:xfrm>
        </p:spPr>
        <p:txBody>
          <a:bodyPr/>
          <a:lstStyle/>
          <a:p>
            <a:r>
              <a:rPr lang="en-US" dirty="0"/>
              <a:t>The Center’s review team consisted of researchers, marketers, strategists, and a behavioral designer. The team implemented The Center’s unique 5-Step Gen Z and Millennial Digital Brand Breakthrough Review, which includes:</a:t>
            </a:r>
          </a:p>
        </p:txBody>
      </p:sp>
      <p:sp>
        <p:nvSpPr>
          <p:cNvPr id="25" name="Freeform 24"/>
          <p:cNvSpPr/>
          <p:nvPr/>
        </p:nvSpPr>
        <p:spPr>
          <a:xfrm rot="12549191" flipV="1">
            <a:off x="8613756" y="3718802"/>
            <a:ext cx="1893652" cy="1663320"/>
          </a:xfrm>
          <a:custGeom>
            <a:avLst/>
            <a:gdLst>
              <a:gd name="connsiteX0" fmla="*/ 1051741 w 1393652"/>
              <a:gd name="connsiteY0" fmla="*/ 1288139 h 1288139"/>
              <a:gd name="connsiteX1" fmla="*/ 677859 w 1393652"/>
              <a:gd name="connsiteY1" fmla="*/ 1288139 h 1288139"/>
              <a:gd name="connsiteX2" fmla="*/ 479956 w 1393652"/>
              <a:gd name="connsiteY2" fmla="*/ 813489 h 1288139"/>
              <a:gd name="connsiteX3" fmla="*/ 3483 w 1393652"/>
              <a:gd name="connsiteY3" fmla="*/ 620016 h 1288139"/>
              <a:gd name="connsiteX4" fmla="*/ 0 w 1393652"/>
              <a:gd name="connsiteY4" fmla="*/ 246150 h 1288139"/>
              <a:gd name="connsiteX5" fmla="*/ 305222 w 1393652"/>
              <a:gd name="connsiteY5" fmla="*/ 288885 h 1288139"/>
              <a:gd name="connsiteX6" fmla="*/ 392793 w 1393652"/>
              <a:gd name="connsiteY6" fmla="*/ 319532 h 1288139"/>
              <a:gd name="connsiteX7" fmla="*/ 387487 w 1393652"/>
              <a:gd name="connsiteY7" fmla="*/ 304811 h 1288139"/>
              <a:gd name="connsiteX8" fmla="*/ 341911 w 1393652"/>
              <a:gd name="connsiteY8" fmla="*/ 0 h 1288139"/>
              <a:gd name="connsiteX9" fmla="*/ 715793 w 1393652"/>
              <a:gd name="connsiteY9" fmla="*/ 0 h 1288139"/>
              <a:gd name="connsiteX10" fmla="*/ 913696 w 1393652"/>
              <a:gd name="connsiteY10" fmla="*/ 474650 h 1288139"/>
              <a:gd name="connsiteX11" fmla="*/ 1390169 w 1393652"/>
              <a:gd name="connsiteY11" fmla="*/ 668123 h 1288139"/>
              <a:gd name="connsiteX12" fmla="*/ 1393652 w 1393652"/>
              <a:gd name="connsiteY12" fmla="*/ 1041989 h 1288139"/>
              <a:gd name="connsiteX13" fmla="*/ 1088430 w 1393652"/>
              <a:gd name="connsiteY13" fmla="*/ 999254 h 1288139"/>
              <a:gd name="connsiteX14" fmla="*/ 1000859 w 1393652"/>
              <a:gd name="connsiteY14" fmla="*/ 968607 h 1288139"/>
              <a:gd name="connsiteX15" fmla="*/ 1006165 w 1393652"/>
              <a:gd name="connsiteY15" fmla="*/ 983328 h 1288139"/>
              <a:gd name="connsiteX16" fmla="*/ 1051741 w 1393652"/>
              <a:gd name="connsiteY16" fmla="*/ 1288139 h 1288139"/>
              <a:gd name="connsiteX0" fmla="*/ 1051741 w 1393652"/>
              <a:gd name="connsiteY0" fmla="*/ 1288139 h 1306428"/>
              <a:gd name="connsiteX1" fmla="*/ 677859 w 1393652"/>
              <a:gd name="connsiteY1" fmla="*/ 1288139 h 1306428"/>
              <a:gd name="connsiteX2" fmla="*/ 479956 w 1393652"/>
              <a:gd name="connsiteY2" fmla="*/ 813489 h 1306428"/>
              <a:gd name="connsiteX3" fmla="*/ 3483 w 1393652"/>
              <a:gd name="connsiteY3" fmla="*/ 620016 h 1306428"/>
              <a:gd name="connsiteX4" fmla="*/ 0 w 1393652"/>
              <a:gd name="connsiteY4" fmla="*/ 246150 h 1306428"/>
              <a:gd name="connsiteX5" fmla="*/ 305222 w 1393652"/>
              <a:gd name="connsiteY5" fmla="*/ 288885 h 1306428"/>
              <a:gd name="connsiteX6" fmla="*/ 392793 w 1393652"/>
              <a:gd name="connsiteY6" fmla="*/ 319532 h 1306428"/>
              <a:gd name="connsiteX7" fmla="*/ 387487 w 1393652"/>
              <a:gd name="connsiteY7" fmla="*/ 304811 h 1306428"/>
              <a:gd name="connsiteX8" fmla="*/ 341911 w 1393652"/>
              <a:gd name="connsiteY8" fmla="*/ 0 h 1306428"/>
              <a:gd name="connsiteX9" fmla="*/ 715793 w 1393652"/>
              <a:gd name="connsiteY9" fmla="*/ 0 h 1306428"/>
              <a:gd name="connsiteX10" fmla="*/ 913696 w 1393652"/>
              <a:gd name="connsiteY10" fmla="*/ 474650 h 1306428"/>
              <a:gd name="connsiteX11" fmla="*/ 1390169 w 1393652"/>
              <a:gd name="connsiteY11" fmla="*/ 668123 h 1306428"/>
              <a:gd name="connsiteX12" fmla="*/ 1393652 w 1393652"/>
              <a:gd name="connsiteY12" fmla="*/ 1041989 h 1306428"/>
              <a:gd name="connsiteX13" fmla="*/ 1088430 w 1393652"/>
              <a:gd name="connsiteY13" fmla="*/ 999254 h 1306428"/>
              <a:gd name="connsiteX14" fmla="*/ 1000859 w 1393652"/>
              <a:gd name="connsiteY14" fmla="*/ 968607 h 1306428"/>
              <a:gd name="connsiteX15" fmla="*/ 1195352 w 1393652"/>
              <a:gd name="connsiteY15" fmla="*/ 1277618 h 1306428"/>
              <a:gd name="connsiteX16" fmla="*/ 1051741 w 1393652"/>
              <a:gd name="connsiteY16" fmla="*/ 1288139 h 1306428"/>
              <a:gd name="connsiteX0" fmla="*/ 1051741 w 1393652"/>
              <a:gd name="connsiteY0" fmla="*/ 1288139 h 1306428"/>
              <a:gd name="connsiteX1" fmla="*/ 677859 w 1393652"/>
              <a:gd name="connsiteY1" fmla="*/ 1288139 h 1306428"/>
              <a:gd name="connsiteX2" fmla="*/ 479956 w 1393652"/>
              <a:gd name="connsiteY2" fmla="*/ 813489 h 1306428"/>
              <a:gd name="connsiteX3" fmla="*/ 3483 w 1393652"/>
              <a:gd name="connsiteY3" fmla="*/ 620016 h 1306428"/>
              <a:gd name="connsiteX4" fmla="*/ 0 w 1393652"/>
              <a:gd name="connsiteY4" fmla="*/ 246150 h 1306428"/>
              <a:gd name="connsiteX5" fmla="*/ 305222 w 1393652"/>
              <a:gd name="connsiteY5" fmla="*/ 288885 h 1306428"/>
              <a:gd name="connsiteX6" fmla="*/ 392793 w 1393652"/>
              <a:gd name="connsiteY6" fmla="*/ 319532 h 1306428"/>
              <a:gd name="connsiteX7" fmla="*/ 387487 w 1393652"/>
              <a:gd name="connsiteY7" fmla="*/ 304811 h 1306428"/>
              <a:gd name="connsiteX8" fmla="*/ 341911 w 1393652"/>
              <a:gd name="connsiteY8" fmla="*/ 0 h 1306428"/>
              <a:gd name="connsiteX9" fmla="*/ 715793 w 1393652"/>
              <a:gd name="connsiteY9" fmla="*/ 0 h 1306428"/>
              <a:gd name="connsiteX10" fmla="*/ 913696 w 1393652"/>
              <a:gd name="connsiteY10" fmla="*/ 474650 h 1306428"/>
              <a:gd name="connsiteX11" fmla="*/ 1390169 w 1393652"/>
              <a:gd name="connsiteY11" fmla="*/ 668123 h 1306428"/>
              <a:gd name="connsiteX12" fmla="*/ 1393652 w 1393652"/>
              <a:gd name="connsiteY12" fmla="*/ 1041989 h 1306428"/>
              <a:gd name="connsiteX13" fmla="*/ 1088430 w 1393652"/>
              <a:gd name="connsiteY13" fmla="*/ 999254 h 1306428"/>
              <a:gd name="connsiteX14" fmla="*/ 1337190 w 1393652"/>
              <a:gd name="connsiteY14" fmla="*/ 1262896 h 1306428"/>
              <a:gd name="connsiteX15" fmla="*/ 1195352 w 1393652"/>
              <a:gd name="connsiteY15" fmla="*/ 1277618 h 1306428"/>
              <a:gd name="connsiteX16" fmla="*/ 1051741 w 1393652"/>
              <a:gd name="connsiteY16" fmla="*/ 1288139 h 1306428"/>
              <a:gd name="connsiteX0" fmla="*/ 1051741 w 1488321"/>
              <a:gd name="connsiteY0" fmla="*/ 1288139 h 1306428"/>
              <a:gd name="connsiteX1" fmla="*/ 677859 w 1488321"/>
              <a:gd name="connsiteY1" fmla="*/ 1288139 h 1306428"/>
              <a:gd name="connsiteX2" fmla="*/ 479956 w 1488321"/>
              <a:gd name="connsiteY2" fmla="*/ 813489 h 1306428"/>
              <a:gd name="connsiteX3" fmla="*/ 3483 w 1488321"/>
              <a:gd name="connsiteY3" fmla="*/ 620016 h 1306428"/>
              <a:gd name="connsiteX4" fmla="*/ 0 w 1488321"/>
              <a:gd name="connsiteY4" fmla="*/ 246150 h 1306428"/>
              <a:gd name="connsiteX5" fmla="*/ 305222 w 1488321"/>
              <a:gd name="connsiteY5" fmla="*/ 288885 h 1306428"/>
              <a:gd name="connsiteX6" fmla="*/ 392793 w 1488321"/>
              <a:gd name="connsiteY6" fmla="*/ 319532 h 1306428"/>
              <a:gd name="connsiteX7" fmla="*/ 387487 w 1488321"/>
              <a:gd name="connsiteY7" fmla="*/ 304811 h 1306428"/>
              <a:gd name="connsiteX8" fmla="*/ 341911 w 1488321"/>
              <a:gd name="connsiteY8" fmla="*/ 0 h 1306428"/>
              <a:gd name="connsiteX9" fmla="*/ 715793 w 1488321"/>
              <a:gd name="connsiteY9" fmla="*/ 0 h 1306428"/>
              <a:gd name="connsiteX10" fmla="*/ 913696 w 1488321"/>
              <a:gd name="connsiteY10" fmla="*/ 474650 h 1306428"/>
              <a:gd name="connsiteX11" fmla="*/ 1390169 w 1488321"/>
              <a:gd name="connsiteY11" fmla="*/ 668123 h 1306428"/>
              <a:gd name="connsiteX12" fmla="*/ 1393652 w 1488321"/>
              <a:gd name="connsiteY12" fmla="*/ 1041989 h 1306428"/>
              <a:gd name="connsiteX13" fmla="*/ 1466803 w 1488321"/>
              <a:gd name="connsiteY13" fmla="*/ 1167420 h 1306428"/>
              <a:gd name="connsiteX14" fmla="*/ 1337190 w 1488321"/>
              <a:gd name="connsiteY14" fmla="*/ 1262896 h 1306428"/>
              <a:gd name="connsiteX15" fmla="*/ 1195352 w 1488321"/>
              <a:gd name="connsiteY15" fmla="*/ 1277618 h 1306428"/>
              <a:gd name="connsiteX16" fmla="*/ 1051741 w 1488321"/>
              <a:gd name="connsiteY16" fmla="*/ 1288139 h 1306428"/>
              <a:gd name="connsiteX0" fmla="*/ 1051741 w 1498756"/>
              <a:gd name="connsiteY0" fmla="*/ 1288139 h 1306428"/>
              <a:gd name="connsiteX1" fmla="*/ 677859 w 1498756"/>
              <a:gd name="connsiteY1" fmla="*/ 1288139 h 1306428"/>
              <a:gd name="connsiteX2" fmla="*/ 479956 w 1498756"/>
              <a:gd name="connsiteY2" fmla="*/ 813489 h 1306428"/>
              <a:gd name="connsiteX3" fmla="*/ 3483 w 1498756"/>
              <a:gd name="connsiteY3" fmla="*/ 620016 h 1306428"/>
              <a:gd name="connsiteX4" fmla="*/ 0 w 1498756"/>
              <a:gd name="connsiteY4" fmla="*/ 246150 h 1306428"/>
              <a:gd name="connsiteX5" fmla="*/ 305222 w 1498756"/>
              <a:gd name="connsiteY5" fmla="*/ 288885 h 1306428"/>
              <a:gd name="connsiteX6" fmla="*/ 392793 w 1498756"/>
              <a:gd name="connsiteY6" fmla="*/ 319532 h 1306428"/>
              <a:gd name="connsiteX7" fmla="*/ 387487 w 1498756"/>
              <a:gd name="connsiteY7" fmla="*/ 304811 h 1306428"/>
              <a:gd name="connsiteX8" fmla="*/ 341911 w 1498756"/>
              <a:gd name="connsiteY8" fmla="*/ 0 h 1306428"/>
              <a:gd name="connsiteX9" fmla="*/ 715793 w 1498756"/>
              <a:gd name="connsiteY9" fmla="*/ 0 h 1306428"/>
              <a:gd name="connsiteX10" fmla="*/ 913696 w 1498756"/>
              <a:gd name="connsiteY10" fmla="*/ 474650 h 1306428"/>
              <a:gd name="connsiteX11" fmla="*/ 1390169 w 1498756"/>
              <a:gd name="connsiteY11" fmla="*/ 668123 h 1306428"/>
              <a:gd name="connsiteX12" fmla="*/ 1498756 w 1498756"/>
              <a:gd name="connsiteY12" fmla="*/ 1168113 h 1306428"/>
              <a:gd name="connsiteX13" fmla="*/ 1466803 w 1498756"/>
              <a:gd name="connsiteY13" fmla="*/ 1167420 h 1306428"/>
              <a:gd name="connsiteX14" fmla="*/ 1337190 w 1498756"/>
              <a:gd name="connsiteY14" fmla="*/ 1262896 h 1306428"/>
              <a:gd name="connsiteX15" fmla="*/ 1195352 w 1498756"/>
              <a:gd name="connsiteY15" fmla="*/ 1277618 h 1306428"/>
              <a:gd name="connsiteX16" fmla="*/ 1051741 w 1498756"/>
              <a:gd name="connsiteY16" fmla="*/ 1288139 h 1306428"/>
              <a:gd name="connsiteX0" fmla="*/ 1051741 w 1498756"/>
              <a:gd name="connsiteY0" fmla="*/ 1363539 h 1381828"/>
              <a:gd name="connsiteX1" fmla="*/ 677859 w 1498756"/>
              <a:gd name="connsiteY1" fmla="*/ 1363539 h 1381828"/>
              <a:gd name="connsiteX2" fmla="*/ 479956 w 1498756"/>
              <a:gd name="connsiteY2" fmla="*/ 888889 h 1381828"/>
              <a:gd name="connsiteX3" fmla="*/ 3483 w 1498756"/>
              <a:gd name="connsiteY3" fmla="*/ 695416 h 1381828"/>
              <a:gd name="connsiteX4" fmla="*/ 0 w 1498756"/>
              <a:gd name="connsiteY4" fmla="*/ 321550 h 1381828"/>
              <a:gd name="connsiteX5" fmla="*/ 305222 w 1498756"/>
              <a:gd name="connsiteY5" fmla="*/ 364285 h 1381828"/>
              <a:gd name="connsiteX6" fmla="*/ 392793 w 1498756"/>
              <a:gd name="connsiteY6" fmla="*/ 394932 h 1381828"/>
              <a:gd name="connsiteX7" fmla="*/ 135238 w 1498756"/>
              <a:gd name="connsiteY7" fmla="*/ 22859 h 1381828"/>
              <a:gd name="connsiteX8" fmla="*/ 341911 w 1498756"/>
              <a:gd name="connsiteY8" fmla="*/ 75400 h 1381828"/>
              <a:gd name="connsiteX9" fmla="*/ 715793 w 1498756"/>
              <a:gd name="connsiteY9" fmla="*/ 75400 h 1381828"/>
              <a:gd name="connsiteX10" fmla="*/ 913696 w 1498756"/>
              <a:gd name="connsiteY10" fmla="*/ 550050 h 1381828"/>
              <a:gd name="connsiteX11" fmla="*/ 1390169 w 1498756"/>
              <a:gd name="connsiteY11" fmla="*/ 743523 h 1381828"/>
              <a:gd name="connsiteX12" fmla="*/ 1498756 w 1498756"/>
              <a:gd name="connsiteY12" fmla="*/ 1243513 h 1381828"/>
              <a:gd name="connsiteX13" fmla="*/ 1466803 w 1498756"/>
              <a:gd name="connsiteY13" fmla="*/ 1242820 h 1381828"/>
              <a:gd name="connsiteX14" fmla="*/ 1337190 w 1498756"/>
              <a:gd name="connsiteY14" fmla="*/ 1338296 h 1381828"/>
              <a:gd name="connsiteX15" fmla="*/ 1195352 w 1498756"/>
              <a:gd name="connsiteY15" fmla="*/ 1353018 h 1381828"/>
              <a:gd name="connsiteX16" fmla="*/ 1051741 w 1498756"/>
              <a:gd name="connsiteY16" fmla="*/ 1363539 h 1381828"/>
              <a:gd name="connsiteX0" fmla="*/ 1051741 w 1498756"/>
              <a:gd name="connsiteY0" fmla="*/ 1363539 h 1381828"/>
              <a:gd name="connsiteX1" fmla="*/ 677859 w 1498756"/>
              <a:gd name="connsiteY1" fmla="*/ 1363539 h 1381828"/>
              <a:gd name="connsiteX2" fmla="*/ 479956 w 1498756"/>
              <a:gd name="connsiteY2" fmla="*/ 888889 h 1381828"/>
              <a:gd name="connsiteX3" fmla="*/ 3483 w 1498756"/>
              <a:gd name="connsiteY3" fmla="*/ 695416 h 1381828"/>
              <a:gd name="connsiteX4" fmla="*/ 0 w 1498756"/>
              <a:gd name="connsiteY4" fmla="*/ 321550 h 1381828"/>
              <a:gd name="connsiteX5" fmla="*/ 305222 w 1498756"/>
              <a:gd name="connsiteY5" fmla="*/ 364285 h 1381828"/>
              <a:gd name="connsiteX6" fmla="*/ 87993 w 1498756"/>
              <a:gd name="connsiteY6" fmla="*/ 121663 h 1381828"/>
              <a:gd name="connsiteX7" fmla="*/ 135238 w 1498756"/>
              <a:gd name="connsiteY7" fmla="*/ 22859 h 1381828"/>
              <a:gd name="connsiteX8" fmla="*/ 341911 w 1498756"/>
              <a:gd name="connsiteY8" fmla="*/ 75400 h 1381828"/>
              <a:gd name="connsiteX9" fmla="*/ 715793 w 1498756"/>
              <a:gd name="connsiteY9" fmla="*/ 75400 h 1381828"/>
              <a:gd name="connsiteX10" fmla="*/ 913696 w 1498756"/>
              <a:gd name="connsiteY10" fmla="*/ 550050 h 1381828"/>
              <a:gd name="connsiteX11" fmla="*/ 1390169 w 1498756"/>
              <a:gd name="connsiteY11" fmla="*/ 743523 h 1381828"/>
              <a:gd name="connsiteX12" fmla="*/ 1498756 w 1498756"/>
              <a:gd name="connsiteY12" fmla="*/ 1243513 h 1381828"/>
              <a:gd name="connsiteX13" fmla="*/ 1466803 w 1498756"/>
              <a:gd name="connsiteY13" fmla="*/ 1242820 h 1381828"/>
              <a:gd name="connsiteX14" fmla="*/ 1337190 w 1498756"/>
              <a:gd name="connsiteY14" fmla="*/ 1338296 h 1381828"/>
              <a:gd name="connsiteX15" fmla="*/ 1195352 w 1498756"/>
              <a:gd name="connsiteY15" fmla="*/ 1353018 h 1381828"/>
              <a:gd name="connsiteX16" fmla="*/ 1051741 w 1498756"/>
              <a:gd name="connsiteY16" fmla="*/ 1363539 h 1381828"/>
              <a:gd name="connsiteX0" fmla="*/ 1051741 w 1498756"/>
              <a:gd name="connsiteY0" fmla="*/ 1363539 h 1381828"/>
              <a:gd name="connsiteX1" fmla="*/ 677859 w 1498756"/>
              <a:gd name="connsiteY1" fmla="*/ 1363539 h 1381828"/>
              <a:gd name="connsiteX2" fmla="*/ 479956 w 1498756"/>
              <a:gd name="connsiteY2" fmla="*/ 888889 h 1381828"/>
              <a:gd name="connsiteX3" fmla="*/ 3483 w 1498756"/>
              <a:gd name="connsiteY3" fmla="*/ 695416 h 1381828"/>
              <a:gd name="connsiteX4" fmla="*/ 0 w 1498756"/>
              <a:gd name="connsiteY4" fmla="*/ 321550 h 1381828"/>
              <a:gd name="connsiteX5" fmla="*/ 73994 w 1498756"/>
              <a:gd name="connsiteY5" fmla="*/ 196120 h 1381828"/>
              <a:gd name="connsiteX6" fmla="*/ 87993 w 1498756"/>
              <a:gd name="connsiteY6" fmla="*/ 121663 h 1381828"/>
              <a:gd name="connsiteX7" fmla="*/ 135238 w 1498756"/>
              <a:gd name="connsiteY7" fmla="*/ 22859 h 1381828"/>
              <a:gd name="connsiteX8" fmla="*/ 341911 w 1498756"/>
              <a:gd name="connsiteY8" fmla="*/ 75400 h 1381828"/>
              <a:gd name="connsiteX9" fmla="*/ 715793 w 1498756"/>
              <a:gd name="connsiteY9" fmla="*/ 75400 h 1381828"/>
              <a:gd name="connsiteX10" fmla="*/ 913696 w 1498756"/>
              <a:gd name="connsiteY10" fmla="*/ 550050 h 1381828"/>
              <a:gd name="connsiteX11" fmla="*/ 1390169 w 1498756"/>
              <a:gd name="connsiteY11" fmla="*/ 743523 h 1381828"/>
              <a:gd name="connsiteX12" fmla="*/ 1498756 w 1498756"/>
              <a:gd name="connsiteY12" fmla="*/ 1243513 h 1381828"/>
              <a:gd name="connsiteX13" fmla="*/ 1466803 w 1498756"/>
              <a:gd name="connsiteY13" fmla="*/ 1242820 h 1381828"/>
              <a:gd name="connsiteX14" fmla="*/ 1337190 w 1498756"/>
              <a:gd name="connsiteY14" fmla="*/ 1338296 h 1381828"/>
              <a:gd name="connsiteX15" fmla="*/ 1195352 w 1498756"/>
              <a:gd name="connsiteY15" fmla="*/ 1353018 h 1381828"/>
              <a:gd name="connsiteX16" fmla="*/ 1051741 w 1498756"/>
              <a:gd name="connsiteY16" fmla="*/ 1363539 h 1381828"/>
              <a:gd name="connsiteX0" fmla="*/ 1051741 w 1498756"/>
              <a:gd name="connsiteY0" fmla="*/ 1288139 h 1306428"/>
              <a:gd name="connsiteX1" fmla="*/ 677859 w 1498756"/>
              <a:gd name="connsiteY1" fmla="*/ 1288139 h 1306428"/>
              <a:gd name="connsiteX2" fmla="*/ 479956 w 1498756"/>
              <a:gd name="connsiteY2" fmla="*/ 813489 h 1306428"/>
              <a:gd name="connsiteX3" fmla="*/ 3483 w 1498756"/>
              <a:gd name="connsiteY3" fmla="*/ 620016 h 1306428"/>
              <a:gd name="connsiteX4" fmla="*/ 0 w 1498756"/>
              <a:gd name="connsiteY4" fmla="*/ 246150 h 1306428"/>
              <a:gd name="connsiteX5" fmla="*/ 73994 w 1498756"/>
              <a:gd name="connsiteY5" fmla="*/ 120720 h 1306428"/>
              <a:gd name="connsiteX6" fmla="*/ 87993 w 1498756"/>
              <a:gd name="connsiteY6" fmla="*/ 46263 h 1306428"/>
              <a:gd name="connsiteX7" fmla="*/ 271873 w 1498756"/>
              <a:gd name="connsiteY7" fmla="*/ 63073 h 1306428"/>
              <a:gd name="connsiteX8" fmla="*/ 341911 w 1498756"/>
              <a:gd name="connsiteY8" fmla="*/ 0 h 1306428"/>
              <a:gd name="connsiteX9" fmla="*/ 715793 w 1498756"/>
              <a:gd name="connsiteY9" fmla="*/ 0 h 1306428"/>
              <a:gd name="connsiteX10" fmla="*/ 913696 w 1498756"/>
              <a:gd name="connsiteY10" fmla="*/ 474650 h 1306428"/>
              <a:gd name="connsiteX11" fmla="*/ 1390169 w 1498756"/>
              <a:gd name="connsiteY11" fmla="*/ 668123 h 1306428"/>
              <a:gd name="connsiteX12" fmla="*/ 1498756 w 1498756"/>
              <a:gd name="connsiteY12" fmla="*/ 1168113 h 1306428"/>
              <a:gd name="connsiteX13" fmla="*/ 1466803 w 1498756"/>
              <a:gd name="connsiteY13" fmla="*/ 1167420 h 1306428"/>
              <a:gd name="connsiteX14" fmla="*/ 1337190 w 1498756"/>
              <a:gd name="connsiteY14" fmla="*/ 1262896 h 1306428"/>
              <a:gd name="connsiteX15" fmla="*/ 1195352 w 1498756"/>
              <a:gd name="connsiteY15" fmla="*/ 1277618 h 1306428"/>
              <a:gd name="connsiteX16" fmla="*/ 1051741 w 1498756"/>
              <a:gd name="connsiteY16" fmla="*/ 1288139 h 1306428"/>
              <a:gd name="connsiteX0" fmla="*/ 1051741 w 1498756"/>
              <a:gd name="connsiteY0" fmla="*/ 1288139 h 1306428"/>
              <a:gd name="connsiteX1" fmla="*/ 677859 w 1498756"/>
              <a:gd name="connsiteY1" fmla="*/ 1288139 h 1306428"/>
              <a:gd name="connsiteX2" fmla="*/ 479956 w 1498756"/>
              <a:gd name="connsiteY2" fmla="*/ 813489 h 1306428"/>
              <a:gd name="connsiteX3" fmla="*/ 3483 w 1498756"/>
              <a:gd name="connsiteY3" fmla="*/ 620016 h 1306428"/>
              <a:gd name="connsiteX4" fmla="*/ 0 w 1498756"/>
              <a:gd name="connsiteY4" fmla="*/ 246150 h 1306428"/>
              <a:gd name="connsiteX5" fmla="*/ 73994 w 1498756"/>
              <a:gd name="connsiteY5" fmla="*/ 120720 h 1306428"/>
              <a:gd name="connsiteX6" fmla="*/ 193097 w 1498756"/>
              <a:gd name="connsiteY6" fmla="*/ 119835 h 1306428"/>
              <a:gd name="connsiteX7" fmla="*/ 271873 w 1498756"/>
              <a:gd name="connsiteY7" fmla="*/ 63073 h 1306428"/>
              <a:gd name="connsiteX8" fmla="*/ 341911 w 1498756"/>
              <a:gd name="connsiteY8" fmla="*/ 0 h 1306428"/>
              <a:gd name="connsiteX9" fmla="*/ 715793 w 1498756"/>
              <a:gd name="connsiteY9" fmla="*/ 0 h 1306428"/>
              <a:gd name="connsiteX10" fmla="*/ 913696 w 1498756"/>
              <a:gd name="connsiteY10" fmla="*/ 474650 h 1306428"/>
              <a:gd name="connsiteX11" fmla="*/ 1390169 w 1498756"/>
              <a:gd name="connsiteY11" fmla="*/ 668123 h 1306428"/>
              <a:gd name="connsiteX12" fmla="*/ 1498756 w 1498756"/>
              <a:gd name="connsiteY12" fmla="*/ 1168113 h 1306428"/>
              <a:gd name="connsiteX13" fmla="*/ 1466803 w 1498756"/>
              <a:gd name="connsiteY13" fmla="*/ 1167420 h 1306428"/>
              <a:gd name="connsiteX14" fmla="*/ 1337190 w 1498756"/>
              <a:gd name="connsiteY14" fmla="*/ 1262896 h 1306428"/>
              <a:gd name="connsiteX15" fmla="*/ 1195352 w 1498756"/>
              <a:gd name="connsiteY15" fmla="*/ 1277618 h 1306428"/>
              <a:gd name="connsiteX16" fmla="*/ 1051741 w 1498756"/>
              <a:gd name="connsiteY16" fmla="*/ 1288139 h 1306428"/>
              <a:gd name="connsiteX0" fmla="*/ 1051741 w 1498756"/>
              <a:gd name="connsiteY0" fmla="*/ 1288139 h 1306428"/>
              <a:gd name="connsiteX1" fmla="*/ 677859 w 1498756"/>
              <a:gd name="connsiteY1" fmla="*/ 1288139 h 1306428"/>
              <a:gd name="connsiteX2" fmla="*/ 479956 w 1498756"/>
              <a:gd name="connsiteY2" fmla="*/ 813489 h 1306428"/>
              <a:gd name="connsiteX3" fmla="*/ 3483 w 1498756"/>
              <a:gd name="connsiteY3" fmla="*/ 620016 h 1306428"/>
              <a:gd name="connsiteX4" fmla="*/ 0 w 1498756"/>
              <a:gd name="connsiteY4" fmla="*/ 246150 h 1306428"/>
              <a:gd name="connsiteX5" fmla="*/ 126546 w 1498756"/>
              <a:gd name="connsiteY5" fmla="*/ 194293 h 1306428"/>
              <a:gd name="connsiteX6" fmla="*/ 193097 w 1498756"/>
              <a:gd name="connsiteY6" fmla="*/ 119835 h 1306428"/>
              <a:gd name="connsiteX7" fmla="*/ 271873 w 1498756"/>
              <a:gd name="connsiteY7" fmla="*/ 63073 h 1306428"/>
              <a:gd name="connsiteX8" fmla="*/ 341911 w 1498756"/>
              <a:gd name="connsiteY8" fmla="*/ 0 h 1306428"/>
              <a:gd name="connsiteX9" fmla="*/ 715793 w 1498756"/>
              <a:gd name="connsiteY9" fmla="*/ 0 h 1306428"/>
              <a:gd name="connsiteX10" fmla="*/ 913696 w 1498756"/>
              <a:gd name="connsiteY10" fmla="*/ 474650 h 1306428"/>
              <a:gd name="connsiteX11" fmla="*/ 1390169 w 1498756"/>
              <a:gd name="connsiteY11" fmla="*/ 668123 h 1306428"/>
              <a:gd name="connsiteX12" fmla="*/ 1498756 w 1498756"/>
              <a:gd name="connsiteY12" fmla="*/ 1168113 h 1306428"/>
              <a:gd name="connsiteX13" fmla="*/ 1466803 w 1498756"/>
              <a:gd name="connsiteY13" fmla="*/ 1167420 h 1306428"/>
              <a:gd name="connsiteX14" fmla="*/ 1337190 w 1498756"/>
              <a:gd name="connsiteY14" fmla="*/ 1262896 h 1306428"/>
              <a:gd name="connsiteX15" fmla="*/ 1195352 w 1498756"/>
              <a:gd name="connsiteY15" fmla="*/ 1277618 h 1306428"/>
              <a:gd name="connsiteX16" fmla="*/ 1051741 w 1498756"/>
              <a:gd name="connsiteY16" fmla="*/ 1288139 h 130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8756" h="1306428">
                <a:moveTo>
                  <a:pt x="1051741" y="1288139"/>
                </a:moveTo>
                <a:lnTo>
                  <a:pt x="677859" y="1288139"/>
                </a:lnTo>
                <a:cubicBezTo>
                  <a:pt x="677859" y="1109855"/>
                  <a:pt x="606607" y="938966"/>
                  <a:pt x="479956" y="813489"/>
                </a:cubicBezTo>
                <a:cubicBezTo>
                  <a:pt x="353305" y="688012"/>
                  <a:pt x="181759" y="618355"/>
                  <a:pt x="3483" y="620016"/>
                </a:cubicBezTo>
                <a:lnTo>
                  <a:pt x="0" y="246150"/>
                </a:lnTo>
                <a:cubicBezTo>
                  <a:pt x="104263" y="245179"/>
                  <a:pt x="28374" y="165257"/>
                  <a:pt x="126546" y="194293"/>
                </a:cubicBezTo>
                <a:lnTo>
                  <a:pt x="193097" y="119835"/>
                </a:lnTo>
                <a:lnTo>
                  <a:pt x="271873" y="63073"/>
                </a:lnTo>
                <a:cubicBezTo>
                  <a:pt x="241924" y="-34825"/>
                  <a:pt x="341911" y="104268"/>
                  <a:pt x="341911" y="0"/>
                </a:cubicBezTo>
                <a:lnTo>
                  <a:pt x="715793" y="0"/>
                </a:lnTo>
                <a:cubicBezTo>
                  <a:pt x="715793" y="178284"/>
                  <a:pt x="787045" y="349173"/>
                  <a:pt x="913696" y="474650"/>
                </a:cubicBezTo>
                <a:cubicBezTo>
                  <a:pt x="1040347" y="600127"/>
                  <a:pt x="1211893" y="669784"/>
                  <a:pt x="1390169" y="668123"/>
                </a:cubicBezTo>
                <a:lnTo>
                  <a:pt x="1498756" y="1168113"/>
                </a:lnTo>
                <a:cubicBezTo>
                  <a:pt x="1394493" y="1169084"/>
                  <a:pt x="1564975" y="1196457"/>
                  <a:pt x="1466803" y="1167420"/>
                </a:cubicBezTo>
                <a:lnTo>
                  <a:pt x="1337190" y="1262896"/>
                </a:lnTo>
                <a:cubicBezTo>
                  <a:pt x="1338959" y="1267803"/>
                  <a:pt x="1193583" y="1272711"/>
                  <a:pt x="1195352" y="1277618"/>
                </a:cubicBezTo>
                <a:cubicBezTo>
                  <a:pt x="1225301" y="1375515"/>
                  <a:pt x="1051741" y="1183871"/>
                  <a:pt x="1051741" y="1288139"/>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Freeform 25"/>
          <p:cNvSpPr/>
          <p:nvPr/>
        </p:nvSpPr>
        <p:spPr>
          <a:xfrm rot="12549191" flipV="1">
            <a:off x="4037400" y="3770770"/>
            <a:ext cx="1893652" cy="1663320"/>
          </a:xfrm>
          <a:custGeom>
            <a:avLst/>
            <a:gdLst>
              <a:gd name="connsiteX0" fmla="*/ 1051741 w 1393652"/>
              <a:gd name="connsiteY0" fmla="*/ 1288139 h 1288139"/>
              <a:gd name="connsiteX1" fmla="*/ 677859 w 1393652"/>
              <a:gd name="connsiteY1" fmla="*/ 1288139 h 1288139"/>
              <a:gd name="connsiteX2" fmla="*/ 479956 w 1393652"/>
              <a:gd name="connsiteY2" fmla="*/ 813489 h 1288139"/>
              <a:gd name="connsiteX3" fmla="*/ 3483 w 1393652"/>
              <a:gd name="connsiteY3" fmla="*/ 620016 h 1288139"/>
              <a:gd name="connsiteX4" fmla="*/ 0 w 1393652"/>
              <a:gd name="connsiteY4" fmla="*/ 246150 h 1288139"/>
              <a:gd name="connsiteX5" fmla="*/ 305222 w 1393652"/>
              <a:gd name="connsiteY5" fmla="*/ 288885 h 1288139"/>
              <a:gd name="connsiteX6" fmla="*/ 392793 w 1393652"/>
              <a:gd name="connsiteY6" fmla="*/ 319532 h 1288139"/>
              <a:gd name="connsiteX7" fmla="*/ 387487 w 1393652"/>
              <a:gd name="connsiteY7" fmla="*/ 304811 h 1288139"/>
              <a:gd name="connsiteX8" fmla="*/ 341911 w 1393652"/>
              <a:gd name="connsiteY8" fmla="*/ 0 h 1288139"/>
              <a:gd name="connsiteX9" fmla="*/ 715793 w 1393652"/>
              <a:gd name="connsiteY9" fmla="*/ 0 h 1288139"/>
              <a:gd name="connsiteX10" fmla="*/ 913696 w 1393652"/>
              <a:gd name="connsiteY10" fmla="*/ 474650 h 1288139"/>
              <a:gd name="connsiteX11" fmla="*/ 1390169 w 1393652"/>
              <a:gd name="connsiteY11" fmla="*/ 668123 h 1288139"/>
              <a:gd name="connsiteX12" fmla="*/ 1393652 w 1393652"/>
              <a:gd name="connsiteY12" fmla="*/ 1041989 h 1288139"/>
              <a:gd name="connsiteX13" fmla="*/ 1088430 w 1393652"/>
              <a:gd name="connsiteY13" fmla="*/ 999254 h 1288139"/>
              <a:gd name="connsiteX14" fmla="*/ 1000859 w 1393652"/>
              <a:gd name="connsiteY14" fmla="*/ 968607 h 1288139"/>
              <a:gd name="connsiteX15" fmla="*/ 1006165 w 1393652"/>
              <a:gd name="connsiteY15" fmla="*/ 983328 h 1288139"/>
              <a:gd name="connsiteX16" fmla="*/ 1051741 w 1393652"/>
              <a:gd name="connsiteY16" fmla="*/ 1288139 h 1288139"/>
              <a:gd name="connsiteX0" fmla="*/ 1051741 w 1393652"/>
              <a:gd name="connsiteY0" fmla="*/ 1288139 h 1306428"/>
              <a:gd name="connsiteX1" fmla="*/ 677859 w 1393652"/>
              <a:gd name="connsiteY1" fmla="*/ 1288139 h 1306428"/>
              <a:gd name="connsiteX2" fmla="*/ 479956 w 1393652"/>
              <a:gd name="connsiteY2" fmla="*/ 813489 h 1306428"/>
              <a:gd name="connsiteX3" fmla="*/ 3483 w 1393652"/>
              <a:gd name="connsiteY3" fmla="*/ 620016 h 1306428"/>
              <a:gd name="connsiteX4" fmla="*/ 0 w 1393652"/>
              <a:gd name="connsiteY4" fmla="*/ 246150 h 1306428"/>
              <a:gd name="connsiteX5" fmla="*/ 305222 w 1393652"/>
              <a:gd name="connsiteY5" fmla="*/ 288885 h 1306428"/>
              <a:gd name="connsiteX6" fmla="*/ 392793 w 1393652"/>
              <a:gd name="connsiteY6" fmla="*/ 319532 h 1306428"/>
              <a:gd name="connsiteX7" fmla="*/ 387487 w 1393652"/>
              <a:gd name="connsiteY7" fmla="*/ 304811 h 1306428"/>
              <a:gd name="connsiteX8" fmla="*/ 341911 w 1393652"/>
              <a:gd name="connsiteY8" fmla="*/ 0 h 1306428"/>
              <a:gd name="connsiteX9" fmla="*/ 715793 w 1393652"/>
              <a:gd name="connsiteY9" fmla="*/ 0 h 1306428"/>
              <a:gd name="connsiteX10" fmla="*/ 913696 w 1393652"/>
              <a:gd name="connsiteY10" fmla="*/ 474650 h 1306428"/>
              <a:gd name="connsiteX11" fmla="*/ 1390169 w 1393652"/>
              <a:gd name="connsiteY11" fmla="*/ 668123 h 1306428"/>
              <a:gd name="connsiteX12" fmla="*/ 1393652 w 1393652"/>
              <a:gd name="connsiteY12" fmla="*/ 1041989 h 1306428"/>
              <a:gd name="connsiteX13" fmla="*/ 1088430 w 1393652"/>
              <a:gd name="connsiteY13" fmla="*/ 999254 h 1306428"/>
              <a:gd name="connsiteX14" fmla="*/ 1000859 w 1393652"/>
              <a:gd name="connsiteY14" fmla="*/ 968607 h 1306428"/>
              <a:gd name="connsiteX15" fmla="*/ 1195352 w 1393652"/>
              <a:gd name="connsiteY15" fmla="*/ 1277618 h 1306428"/>
              <a:gd name="connsiteX16" fmla="*/ 1051741 w 1393652"/>
              <a:gd name="connsiteY16" fmla="*/ 1288139 h 1306428"/>
              <a:gd name="connsiteX0" fmla="*/ 1051741 w 1393652"/>
              <a:gd name="connsiteY0" fmla="*/ 1288139 h 1306428"/>
              <a:gd name="connsiteX1" fmla="*/ 677859 w 1393652"/>
              <a:gd name="connsiteY1" fmla="*/ 1288139 h 1306428"/>
              <a:gd name="connsiteX2" fmla="*/ 479956 w 1393652"/>
              <a:gd name="connsiteY2" fmla="*/ 813489 h 1306428"/>
              <a:gd name="connsiteX3" fmla="*/ 3483 w 1393652"/>
              <a:gd name="connsiteY3" fmla="*/ 620016 h 1306428"/>
              <a:gd name="connsiteX4" fmla="*/ 0 w 1393652"/>
              <a:gd name="connsiteY4" fmla="*/ 246150 h 1306428"/>
              <a:gd name="connsiteX5" fmla="*/ 305222 w 1393652"/>
              <a:gd name="connsiteY5" fmla="*/ 288885 h 1306428"/>
              <a:gd name="connsiteX6" fmla="*/ 392793 w 1393652"/>
              <a:gd name="connsiteY6" fmla="*/ 319532 h 1306428"/>
              <a:gd name="connsiteX7" fmla="*/ 387487 w 1393652"/>
              <a:gd name="connsiteY7" fmla="*/ 304811 h 1306428"/>
              <a:gd name="connsiteX8" fmla="*/ 341911 w 1393652"/>
              <a:gd name="connsiteY8" fmla="*/ 0 h 1306428"/>
              <a:gd name="connsiteX9" fmla="*/ 715793 w 1393652"/>
              <a:gd name="connsiteY9" fmla="*/ 0 h 1306428"/>
              <a:gd name="connsiteX10" fmla="*/ 913696 w 1393652"/>
              <a:gd name="connsiteY10" fmla="*/ 474650 h 1306428"/>
              <a:gd name="connsiteX11" fmla="*/ 1390169 w 1393652"/>
              <a:gd name="connsiteY11" fmla="*/ 668123 h 1306428"/>
              <a:gd name="connsiteX12" fmla="*/ 1393652 w 1393652"/>
              <a:gd name="connsiteY12" fmla="*/ 1041989 h 1306428"/>
              <a:gd name="connsiteX13" fmla="*/ 1088430 w 1393652"/>
              <a:gd name="connsiteY13" fmla="*/ 999254 h 1306428"/>
              <a:gd name="connsiteX14" fmla="*/ 1337190 w 1393652"/>
              <a:gd name="connsiteY14" fmla="*/ 1262896 h 1306428"/>
              <a:gd name="connsiteX15" fmla="*/ 1195352 w 1393652"/>
              <a:gd name="connsiteY15" fmla="*/ 1277618 h 1306428"/>
              <a:gd name="connsiteX16" fmla="*/ 1051741 w 1393652"/>
              <a:gd name="connsiteY16" fmla="*/ 1288139 h 1306428"/>
              <a:gd name="connsiteX0" fmla="*/ 1051741 w 1488321"/>
              <a:gd name="connsiteY0" fmla="*/ 1288139 h 1306428"/>
              <a:gd name="connsiteX1" fmla="*/ 677859 w 1488321"/>
              <a:gd name="connsiteY1" fmla="*/ 1288139 h 1306428"/>
              <a:gd name="connsiteX2" fmla="*/ 479956 w 1488321"/>
              <a:gd name="connsiteY2" fmla="*/ 813489 h 1306428"/>
              <a:gd name="connsiteX3" fmla="*/ 3483 w 1488321"/>
              <a:gd name="connsiteY3" fmla="*/ 620016 h 1306428"/>
              <a:gd name="connsiteX4" fmla="*/ 0 w 1488321"/>
              <a:gd name="connsiteY4" fmla="*/ 246150 h 1306428"/>
              <a:gd name="connsiteX5" fmla="*/ 305222 w 1488321"/>
              <a:gd name="connsiteY5" fmla="*/ 288885 h 1306428"/>
              <a:gd name="connsiteX6" fmla="*/ 392793 w 1488321"/>
              <a:gd name="connsiteY6" fmla="*/ 319532 h 1306428"/>
              <a:gd name="connsiteX7" fmla="*/ 387487 w 1488321"/>
              <a:gd name="connsiteY7" fmla="*/ 304811 h 1306428"/>
              <a:gd name="connsiteX8" fmla="*/ 341911 w 1488321"/>
              <a:gd name="connsiteY8" fmla="*/ 0 h 1306428"/>
              <a:gd name="connsiteX9" fmla="*/ 715793 w 1488321"/>
              <a:gd name="connsiteY9" fmla="*/ 0 h 1306428"/>
              <a:gd name="connsiteX10" fmla="*/ 913696 w 1488321"/>
              <a:gd name="connsiteY10" fmla="*/ 474650 h 1306428"/>
              <a:gd name="connsiteX11" fmla="*/ 1390169 w 1488321"/>
              <a:gd name="connsiteY11" fmla="*/ 668123 h 1306428"/>
              <a:gd name="connsiteX12" fmla="*/ 1393652 w 1488321"/>
              <a:gd name="connsiteY12" fmla="*/ 1041989 h 1306428"/>
              <a:gd name="connsiteX13" fmla="*/ 1466803 w 1488321"/>
              <a:gd name="connsiteY13" fmla="*/ 1167420 h 1306428"/>
              <a:gd name="connsiteX14" fmla="*/ 1337190 w 1488321"/>
              <a:gd name="connsiteY14" fmla="*/ 1262896 h 1306428"/>
              <a:gd name="connsiteX15" fmla="*/ 1195352 w 1488321"/>
              <a:gd name="connsiteY15" fmla="*/ 1277618 h 1306428"/>
              <a:gd name="connsiteX16" fmla="*/ 1051741 w 1488321"/>
              <a:gd name="connsiteY16" fmla="*/ 1288139 h 1306428"/>
              <a:gd name="connsiteX0" fmla="*/ 1051741 w 1498756"/>
              <a:gd name="connsiteY0" fmla="*/ 1288139 h 1306428"/>
              <a:gd name="connsiteX1" fmla="*/ 677859 w 1498756"/>
              <a:gd name="connsiteY1" fmla="*/ 1288139 h 1306428"/>
              <a:gd name="connsiteX2" fmla="*/ 479956 w 1498756"/>
              <a:gd name="connsiteY2" fmla="*/ 813489 h 1306428"/>
              <a:gd name="connsiteX3" fmla="*/ 3483 w 1498756"/>
              <a:gd name="connsiteY3" fmla="*/ 620016 h 1306428"/>
              <a:gd name="connsiteX4" fmla="*/ 0 w 1498756"/>
              <a:gd name="connsiteY4" fmla="*/ 246150 h 1306428"/>
              <a:gd name="connsiteX5" fmla="*/ 305222 w 1498756"/>
              <a:gd name="connsiteY5" fmla="*/ 288885 h 1306428"/>
              <a:gd name="connsiteX6" fmla="*/ 392793 w 1498756"/>
              <a:gd name="connsiteY6" fmla="*/ 319532 h 1306428"/>
              <a:gd name="connsiteX7" fmla="*/ 387487 w 1498756"/>
              <a:gd name="connsiteY7" fmla="*/ 304811 h 1306428"/>
              <a:gd name="connsiteX8" fmla="*/ 341911 w 1498756"/>
              <a:gd name="connsiteY8" fmla="*/ 0 h 1306428"/>
              <a:gd name="connsiteX9" fmla="*/ 715793 w 1498756"/>
              <a:gd name="connsiteY9" fmla="*/ 0 h 1306428"/>
              <a:gd name="connsiteX10" fmla="*/ 913696 w 1498756"/>
              <a:gd name="connsiteY10" fmla="*/ 474650 h 1306428"/>
              <a:gd name="connsiteX11" fmla="*/ 1390169 w 1498756"/>
              <a:gd name="connsiteY11" fmla="*/ 668123 h 1306428"/>
              <a:gd name="connsiteX12" fmla="*/ 1498756 w 1498756"/>
              <a:gd name="connsiteY12" fmla="*/ 1168113 h 1306428"/>
              <a:gd name="connsiteX13" fmla="*/ 1466803 w 1498756"/>
              <a:gd name="connsiteY13" fmla="*/ 1167420 h 1306428"/>
              <a:gd name="connsiteX14" fmla="*/ 1337190 w 1498756"/>
              <a:gd name="connsiteY14" fmla="*/ 1262896 h 1306428"/>
              <a:gd name="connsiteX15" fmla="*/ 1195352 w 1498756"/>
              <a:gd name="connsiteY15" fmla="*/ 1277618 h 1306428"/>
              <a:gd name="connsiteX16" fmla="*/ 1051741 w 1498756"/>
              <a:gd name="connsiteY16" fmla="*/ 1288139 h 1306428"/>
              <a:gd name="connsiteX0" fmla="*/ 1051741 w 1498756"/>
              <a:gd name="connsiteY0" fmla="*/ 1363539 h 1381828"/>
              <a:gd name="connsiteX1" fmla="*/ 677859 w 1498756"/>
              <a:gd name="connsiteY1" fmla="*/ 1363539 h 1381828"/>
              <a:gd name="connsiteX2" fmla="*/ 479956 w 1498756"/>
              <a:gd name="connsiteY2" fmla="*/ 888889 h 1381828"/>
              <a:gd name="connsiteX3" fmla="*/ 3483 w 1498756"/>
              <a:gd name="connsiteY3" fmla="*/ 695416 h 1381828"/>
              <a:gd name="connsiteX4" fmla="*/ 0 w 1498756"/>
              <a:gd name="connsiteY4" fmla="*/ 321550 h 1381828"/>
              <a:gd name="connsiteX5" fmla="*/ 305222 w 1498756"/>
              <a:gd name="connsiteY5" fmla="*/ 364285 h 1381828"/>
              <a:gd name="connsiteX6" fmla="*/ 392793 w 1498756"/>
              <a:gd name="connsiteY6" fmla="*/ 394932 h 1381828"/>
              <a:gd name="connsiteX7" fmla="*/ 135238 w 1498756"/>
              <a:gd name="connsiteY7" fmla="*/ 22859 h 1381828"/>
              <a:gd name="connsiteX8" fmla="*/ 341911 w 1498756"/>
              <a:gd name="connsiteY8" fmla="*/ 75400 h 1381828"/>
              <a:gd name="connsiteX9" fmla="*/ 715793 w 1498756"/>
              <a:gd name="connsiteY9" fmla="*/ 75400 h 1381828"/>
              <a:gd name="connsiteX10" fmla="*/ 913696 w 1498756"/>
              <a:gd name="connsiteY10" fmla="*/ 550050 h 1381828"/>
              <a:gd name="connsiteX11" fmla="*/ 1390169 w 1498756"/>
              <a:gd name="connsiteY11" fmla="*/ 743523 h 1381828"/>
              <a:gd name="connsiteX12" fmla="*/ 1498756 w 1498756"/>
              <a:gd name="connsiteY12" fmla="*/ 1243513 h 1381828"/>
              <a:gd name="connsiteX13" fmla="*/ 1466803 w 1498756"/>
              <a:gd name="connsiteY13" fmla="*/ 1242820 h 1381828"/>
              <a:gd name="connsiteX14" fmla="*/ 1337190 w 1498756"/>
              <a:gd name="connsiteY14" fmla="*/ 1338296 h 1381828"/>
              <a:gd name="connsiteX15" fmla="*/ 1195352 w 1498756"/>
              <a:gd name="connsiteY15" fmla="*/ 1353018 h 1381828"/>
              <a:gd name="connsiteX16" fmla="*/ 1051741 w 1498756"/>
              <a:gd name="connsiteY16" fmla="*/ 1363539 h 1381828"/>
              <a:gd name="connsiteX0" fmla="*/ 1051741 w 1498756"/>
              <a:gd name="connsiteY0" fmla="*/ 1363539 h 1381828"/>
              <a:gd name="connsiteX1" fmla="*/ 677859 w 1498756"/>
              <a:gd name="connsiteY1" fmla="*/ 1363539 h 1381828"/>
              <a:gd name="connsiteX2" fmla="*/ 479956 w 1498756"/>
              <a:gd name="connsiteY2" fmla="*/ 888889 h 1381828"/>
              <a:gd name="connsiteX3" fmla="*/ 3483 w 1498756"/>
              <a:gd name="connsiteY3" fmla="*/ 695416 h 1381828"/>
              <a:gd name="connsiteX4" fmla="*/ 0 w 1498756"/>
              <a:gd name="connsiteY4" fmla="*/ 321550 h 1381828"/>
              <a:gd name="connsiteX5" fmla="*/ 305222 w 1498756"/>
              <a:gd name="connsiteY5" fmla="*/ 364285 h 1381828"/>
              <a:gd name="connsiteX6" fmla="*/ 87993 w 1498756"/>
              <a:gd name="connsiteY6" fmla="*/ 121663 h 1381828"/>
              <a:gd name="connsiteX7" fmla="*/ 135238 w 1498756"/>
              <a:gd name="connsiteY7" fmla="*/ 22859 h 1381828"/>
              <a:gd name="connsiteX8" fmla="*/ 341911 w 1498756"/>
              <a:gd name="connsiteY8" fmla="*/ 75400 h 1381828"/>
              <a:gd name="connsiteX9" fmla="*/ 715793 w 1498756"/>
              <a:gd name="connsiteY9" fmla="*/ 75400 h 1381828"/>
              <a:gd name="connsiteX10" fmla="*/ 913696 w 1498756"/>
              <a:gd name="connsiteY10" fmla="*/ 550050 h 1381828"/>
              <a:gd name="connsiteX11" fmla="*/ 1390169 w 1498756"/>
              <a:gd name="connsiteY11" fmla="*/ 743523 h 1381828"/>
              <a:gd name="connsiteX12" fmla="*/ 1498756 w 1498756"/>
              <a:gd name="connsiteY12" fmla="*/ 1243513 h 1381828"/>
              <a:gd name="connsiteX13" fmla="*/ 1466803 w 1498756"/>
              <a:gd name="connsiteY13" fmla="*/ 1242820 h 1381828"/>
              <a:gd name="connsiteX14" fmla="*/ 1337190 w 1498756"/>
              <a:gd name="connsiteY14" fmla="*/ 1338296 h 1381828"/>
              <a:gd name="connsiteX15" fmla="*/ 1195352 w 1498756"/>
              <a:gd name="connsiteY15" fmla="*/ 1353018 h 1381828"/>
              <a:gd name="connsiteX16" fmla="*/ 1051741 w 1498756"/>
              <a:gd name="connsiteY16" fmla="*/ 1363539 h 1381828"/>
              <a:gd name="connsiteX0" fmla="*/ 1051741 w 1498756"/>
              <a:gd name="connsiteY0" fmla="*/ 1363539 h 1381828"/>
              <a:gd name="connsiteX1" fmla="*/ 677859 w 1498756"/>
              <a:gd name="connsiteY1" fmla="*/ 1363539 h 1381828"/>
              <a:gd name="connsiteX2" fmla="*/ 479956 w 1498756"/>
              <a:gd name="connsiteY2" fmla="*/ 888889 h 1381828"/>
              <a:gd name="connsiteX3" fmla="*/ 3483 w 1498756"/>
              <a:gd name="connsiteY3" fmla="*/ 695416 h 1381828"/>
              <a:gd name="connsiteX4" fmla="*/ 0 w 1498756"/>
              <a:gd name="connsiteY4" fmla="*/ 321550 h 1381828"/>
              <a:gd name="connsiteX5" fmla="*/ 73994 w 1498756"/>
              <a:gd name="connsiteY5" fmla="*/ 196120 h 1381828"/>
              <a:gd name="connsiteX6" fmla="*/ 87993 w 1498756"/>
              <a:gd name="connsiteY6" fmla="*/ 121663 h 1381828"/>
              <a:gd name="connsiteX7" fmla="*/ 135238 w 1498756"/>
              <a:gd name="connsiteY7" fmla="*/ 22859 h 1381828"/>
              <a:gd name="connsiteX8" fmla="*/ 341911 w 1498756"/>
              <a:gd name="connsiteY8" fmla="*/ 75400 h 1381828"/>
              <a:gd name="connsiteX9" fmla="*/ 715793 w 1498756"/>
              <a:gd name="connsiteY9" fmla="*/ 75400 h 1381828"/>
              <a:gd name="connsiteX10" fmla="*/ 913696 w 1498756"/>
              <a:gd name="connsiteY10" fmla="*/ 550050 h 1381828"/>
              <a:gd name="connsiteX11" fmla="*/ 1390169 w 1498756"/>
              <a:gd name="connsiteY11" fmla="*/ 743523 h 1381828"/>
              <a:gd name="connsiteX12" fmla="*/ 1498756 w 1498756"/>
              <a:gd name="connsiteY12" fmla="*/ 1243513 h 1381828"/>
              <a:gd name="connsiteX13" fmla="*/ 1466803 w 1498756"/>
              <a:gd name="connsiteY13" fmla="*/ 1242820 h 1381828"/>
              <a:gd name="connsiteX14" fmla="*/ 1337190 w 1498756"/>
              <a:gd name="connsiteY14" fmla="*/ 1338296 h 1381828"/>
              <a:gd name="connsiteX15" fmla="*/ 1195352 w 1498756"/>
              <a:gd name="connsiteY15" fmla="*/ 1353018 h 1381828"/>
              <a:gd name="connsiteX16" fmla="*/ 1051741 w 1498756"/>
              <a:gd name="connsiteY16" fmla="*/ 1363539 h 1381828"/>
              <a:gd name="connsiteX0" fmla="*/ 1051741 w 1498756"/>
              <a:gd name="connsiteY0" fmla="*/ 1288139 h 1306428"/>
              <a:gd name="connsiteX1" fmla="*/ 677859 w 1498756"/>
              <a:gd name="connsiteY1" fmla="*/ 1288139 h 1306428"/>
              <a:gd name="connsiteX2" fmla="*/ 479956 w 1498756"/>
              <a:gd name="connsiteY2" fmla="*/ 813489 h 1306428"/>
              <a:gd name="connsiteX3" fmla="*/ 3483 w 1498756"/>
              <a:gd name="connsiteY3" fmla="*/ 620016 h 1306428"/>
              <a:gd name="connsiteX4" fmla="*/ 0 w 1498756"/>
              <a:gd name="connsiteY4" fmla="*/ 246150 h 1306428"/>
              <a:gd name="connsiteX5" fmla="*/ 73994 w 1498756"/>
              <a:gd name="connsiteY5" fmla="*/ 120720 h 1306428"/>
              <a:gd name="connsiteX6" fmla="*/ 87993 w 1498756"/>
              <a:gd name="connsiteY6" fmla="*/ 46263 h 1306428"/>
              <a:gd name="connsiteX7" fmla="*/ 271873 w 1498756"/>
              <a:gd name="connsiteY7" fmla="*/ 63073 h 1306428"/>
              <a:gd name="connsiteX8" fmla="*/ 341911 w 1498756"/>
              <a:gd name="connsiteY8" fmla="*/ 0 h 1306428"/>
              <a:gd name="connsiteX9" fmla="*/ 715793 w 1498756"/>
              <a:gd name="connsiteY9" fmla="*/ 0 h 1306428"/>
              <a:gd name="connsiteX10" fmla="*/ 913696 w 1498756"/>
              <a:gd name="connsiteY10" fmla="*/ 474650 h 1306428"/>
              <a:gd name="connsiteX11" fmla="*/ 1390169 w 1498756"/>
              <a:gd name="connsiteY11" fmla="*/ 668123 h 1306428"/>
              <a:gd name="connsiteX12" fmla="*/ 1498756 w 1498756"/>
              <a:gd name="connsiteY12" fmla="*/ 1168113 h 1306428"/>
              <a:gd name="connsiteX13" fmla="*/ 1466803 w 1498756"/>
              <a:gd name="connsiteY13" fmla="*/ 1167420 h 1306428"/>
              <a:gd name="connsiteX14" fmla="*/ 1337190 w 1498756"/>
              <a:gd name="connsiteY14" fmla="*/ 1262896 h 1306428"/>
              <a:gd name="connsiteX15" fmla="*/ 1195352 w 1498756"/>
              <a:gd name="connsiteY15" fmla="*/ 1277618 h 1306428"/>
              <a:gd name="connsiteX16" fmla="*/ 1051741 w 1498756"/>
              <a:gd name="connsiteY16" fmla="*/ 1288139 h 1306428"/>
              <a:gd name="connsiteX0" fmla="*/ 1051741 w 1498756"/>
              <a:gd name="connsiteY0" fmla="*/ 1288139 h 1306428"/>
              <a:gd name="connsiteX1" fmla="*/ 677859 w 1498756"/>
              <a:gd name="connsiteY1" fmla="*/ 1288139 h 1306428"/>
              <a:gd name="connsiteX2" fmla="*/ 479956 w 1498756"/>
              <a:gd name="connsiteY2" fmla="*/ 813489 h 1306428"/>
              <a:gd name="connsiteX3" fmla="*/ 3483 w 1498756"/>
              <a:gd name="connsiteY3" fmla="*/ 620016 h 1306428"/>
              <a:gd name="connsiteX4" fmla="*/ 0 w 1498756"/>
              <a:gd name="connsiteY4" fmla="*/ 246150 h 1306428"/>
              <a:gd name="connsiteX5" fmla="*/ 73994 w 1498756"/>
              <a:gd name="connsiteY5" fmla="*/ 120720 h 1306428"/>
              <a:gd name="connsiteX6" fmla="*/ 193097 w 1498756"/>
              <a:gd name="connsiteY6" fmla="*/ 119835 h 1306428"/>
              <a:gd name="connsiteX7" fmla="*/ 271873 w 1498756"/>
              <a:gd name="connsiteY7" fmla="*/ 63073 h 1306428"/>
              <a:gd name="connsiteX8" fmla="*/ 341911 w 1498756"/>
              <a:gd name="connsiteY8" fmla="*/ 0 h 1306428"/>
              <a:gd name="connsiteX9" fmla="*/ 715793 w 1498756"/>
              <a:gd name="connsiteY9" fmla="*/ 0 h 1306428"/>
              <a:gd name="connsiteX10" fmla="*/ 913696 w 1498756"/>
              <a:gd name="connsiteY10" fmla="*/ 474650 h 1306428"/>
              <a:gd name="connsiteX11" fmla="*/ 1390169 w 1498756"/>
              <a:gd name="connsiteY11" fmla="*/ 668123 h 1306428"/>
              <a:gd name="connsiteX12" fmla="*/ 1498756 w 1498756"/>
              <a:gd name="connsiteY12" fmla="*/ 1168113 h 1306428"/>
              <a:gd name="connsiteX13" fmla="*/ 1466803 w 1498756"/>
              <a:gd name="connsiteY13" fmla="*/ 1167420 h 1306428"/>
              <a:gd name="connsiteX14" fmla="*/ 1337190 w 1498756"/>
              <a:gd name="connsiteY14" fmla="*/ 1262896 h 1306428"/>
              <a:gd name="connsiteX15" fmla="*/ 1195352 w 1498756"/>
              <a:gd name="connsiteY15" fmla="*/ 1277618 h 1306428"/>
              <a:gd name="connsiteX16" fmla="*/ 1051741 w 1498756"/>
              <a:gd name="connsiteY16" fmla="*/ 1288139 h 1306428"/>
              <a:gd name="connsiteX0" fmla="*/ 1051741 w 1498756"/>
              <a:gd name="connsiteY0" fmla="*/ 1288139 h 1306428"/>
              <a:gd name="connsiteX1" fmla="*/ 677859 w 1498756"/>
              <a:gd name="connsiteY1" fmla="*/ 1288139 h 1306428"/>
              <a:gd name="connsiteX2" fmla="*/ 479956 w 1498756"/>
              <a:gd name="connsiteY2" fmla="*/ 813489 h 1306428"/>
              <a:gd name="connsiteX3" fmla="*/ 3483 w 1498756"/>
              <a:gd name="connsiteY3" fmla="*/ 620016 h 1306428"/>
              <a:gd name="connsiteX4" fmla="*/ 0 w 1498756"/>
              <a:gd name="connsiteY4" fmla="*/ 246150 h 1306428"/>
              <a:gd name="connsiteX5" fmla="*/ 126546 w 1498756"/>
              <a:gd name="connsiteY5" fmla="*/ 194293 h 1306428"/>
              <a:gd name="connsiteX6" fmla="*/ 193097 w 1498756"/>
              <a:gd name="connsiteY6" fmla="*/ 119835 h 1306428"/>
              <a:gd name="connsiteX7" fmla="*/ 271873 w 1498756"/>
              <a:gd name="connsiteY7" fmla="*/ 63073 h 1306428"/>
              <a:gd name="connsiteX8" fmla="*/ 341911 w 1498756"/>
              <a:gd name="connsiteY8" fmla="*/ 0 h 1306428"/>
              <a:gd name="connsiteX9" fmla="*/ 715793 w 1498756"/>
              <a:gd name="connsiteY9" fmla="*/ 0 h 1306428"/>
              <a:gd name="connsiteX10" fmla="*/ 913696 w 1498756"/>
              <a:gd name="connsiteY10" fmla="*/ 474650 h 1306428"/>
              <a:gd name="connsiteX11" fmla="*/ 1390169 w 1498756"/>
              <a:gd name="connsiteY11" fmla="*/ 668123 h 1306428"/>
              <a:gd name="connsiteX12" fmla="*/ 1498756 w 1498756"/>
              <a:gd name="connsiteY12" fmla="*/ 1168113 h 1306428"/>
              <a:gd name="connsiteX13" fmla="*/ 1466803 w 1498756"/>
              <a:gd name="connsiteY13" fmla="*/ 1167420 h 1306428"/>
              <a:gd name="connsiteX14" fmla="*/ 1337190 w 1498756"/>
              <a:gd name="connsiteY14" fmla="*/ 1262896 h 1306428"/>
              <a:gd name="connsiteX15" fmla="*/ 1195352 w 1498756"/>
              <a:gd name="connsiteY15" fmla="*/ 1277618 h 1306428"/>
              <a:gd name="connsiteX16" fmla="*/ 1051741 w 1498756"/>
              <a:gd name="connsiteY16" fmla="*/ 1288139 h 130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8756" h="1306428">
                <a:moveTo>
                  <a:pt x="1051741" y="1288139"/>
                </a:moveTo>
                <a:lnTo>
                  <a:pt x="677859" y="1288139"/>
                </a:lnTo>
                <a:cubicBezTo>
                  <a:pt x="677859" y="1109855"/>
                  <a:pt x="606607" y="938966"/>
                  <a:pt x="479956" y="813489"/>
                </a:cubicBezTo>
                <a:cubicBezTo>
                  <a:pt x="353305" y="688012"/>
                  <a:pt x="181759" y="618355"/>
                  <a:pt x="3483" y="620016"/>
                </a:cubicBezTo>
                <a:lnTo>
                  <a:pt x="0" y="246150"/>
                </a:lnTo>
                <a:cubicBezTo>
                  <a:pt x="104263" y="245179"/>
                  <a:pt x="28374" y="165257"/>
                  <a:pt x="126546" y="194293"/>
                </a:cubicBezTo>
                <a:lnTo>
                  <a:pt x="193097" y="119835"/>
                </a:lnTo>
                <a:lnTo>
                  <a:pt x="271873" y="63073"/>
                </a:lnTo>
                <a:cubicBezTo>
                  <a:pt x="241924" y="-34825"/>
                  <a:pt x="341911" y="104268"/>
                  <a:pt x="341911" y="0"/>
                </a:cubicBezTo>
                <a:lnTo>
                  <a:pt x="715793" y="0"/>
                </a:lnTo>
                <a:cubicBezTo>
                  <a:pt x="715793" y="178284"/>
                  <a:pt x="787045" y="349173"/>
                  <a:pt x="913696" y="474650"/>
                </a:cubicBezTo>
                <a:cubicBezTo>
                  <a:pt x="1040347" y="600127"/>
                  <a:pt x="1211893" y="669784"/>
                  <a:pt x="1390169" y="668123"/>
                </a:cubicBezTo>
                <a:lnTo>
                  <a:pt x="1498756" y="1168113"/>
                </a:lnTo>
                <a:cubicBezTo>
                  <a:pt x="1394493" y="1169084"/>
                  <a:pt x="1564975" y="1196457"/>
                  <a:pt x="1466803" y="1167420"/>
                </a:cubicBezTo>
                <a:lnTo>
                  <a:pt x="1337190" y="1262896"/>
                </a:lnTo>
                <a:cubicBezTo>
                  <a:pt x="1338959" y="1267803"/>
                  <a:pt x="1193583" y="1272711"/>
                  <a:pt x="1195352" y="1277618"/>
                </a:cubicBezTo>
                <a:cubicBezTo>
                  <a:pt x="1225301" y="1375515"/>
                  <a:pt x="1051741" y="1183871"/>
                  <a:pt x="1051741" y="1288139"/>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Freeform 26"/>
          <p:cNvSpPr/>
          <p:nvPr/>
        </p:nvSpPr>
        <p:spPr>
          <a:xfrm rot="9050809">
            <a:off x="6407446" y="3747263"/>
            <a:ext cx="1893652" cy="1663320"/>
          </a:xfrm>
          <a:custGeom>
            <a:avLst/>
            <a:gdLst>
              <a:gd name="connsiteX0" fmla="*/ 1051741 w 1393652"/>
              <a:gd name="connsiteY0" fmla="*/ 1288139 h 1288139"/>
              <a:gd name="connsiteX1" fmla="*/ 677859 w 1393652"/>
              <a:gd name="connsiteY1" fmla="*/ 1288139 h 1288139"/>
              <a:gd name="connsiteX2" fmla="*/ 479956 w 1393652"/>
              <a:gd name="connsiteY2" fmla="*/ 813489 h 1288139"/>
              <a:gd name="connsiteX3" fmla="*/ 3483 w 1393652"/>
              <a:gd name="connsiteY3" fmla="*/ 620016 h 1288139"/>
              <a:gd name="connsiteX4" fmla="*/ 0 w 1393652"/>
              <a:gd name="connsiteY4" fmla="*/ 246150 h 1288139"/>
              <a:gd name="connsiteX5" fmla="*/ 305222 w 1393652"/>
              <a:gd name="connsiteY5" fmla="*/ 288885 h 1288139"/>
              <a:gd name="connsiteX6" fmla="*/ 392793 w 1393652"/>
              <a:gd name="connsiteY6" fmla="*/ 319532 h 1288139"/>
              <a:gd name="connsiteX7" fmla="*/ 387487 w 1393652"/>
              <a:gd name="connsiteY7" fmla="*/ 304811 h 1288139"/>
              <a:gd name="connsiteX8" fmla="*/ 341911 w 1393652"/>
              <a:gd name="connsiteY8" fmla="*/ 0 h 1288139"/>
              <a:gd name="connsiteX9" fmla="*/ 715793 w 1393652"/>
              <a:gd name="connsiteY9" fmla="*/ 0 h 1288139"/>
              <a:gd name="connsiteX10" fmla="*/ 913696 w 1393652"/>
              <a:gd name="connsiteY10" fmla="*/ 474650 h 1288139"/>
              <a:gd name="connsiteX11" fmla="*/ 1390169 w 1393652"/>
              <a:gd name="connsiteY11" fmla="*/ 668123 h 1288139"/>
              <a:gd name="connsiteX12" fmla="*/ 1393652 w 1393652"/>
              <a:gd name="connsiteY12" fmla="*/ 1041989 h 1288139"/>
              <a:gd name="connsiteX13" fmla="*/ 1088430 w 1393652"/>
              <a:gd name="connsiteY13" fmla="*/ 999254 h 1288139"/>
              <a:gd name="connsiteX14" fmla="*/ 1000859 w 1393652"/>
              <a:gd name="connsiteY14" fmla="*/ 968607 h 1288139"/>
              <a:gd name="connsiteX15" fmla="*/ 1006165 w 1393652"/>
              <a:gd name="connsiteY15" fmla="*/ 983328 h 1288139"/>
              <a:gd name="connsiteX16" fmla="*/ 1051741 w 1393652"/>
              <a:gd name="connsiteY16" fmla="*/ 1288139 h 1288139"/>
              <a:gd name="connsiteX0" fmla="*/ 1051741 w 1393652"/>
              <a:gd name="connsiteY0" fmla="*/ 1288139 h 1306428"/>
              <a:gd name="connsiteX1" fmla="*/ 677859 w 1393652"/>
              <a:gd name="connsiteY1" fmla="*/ 1288139 h 1306428"/>
              <a:gd name="connsiteX2" fmla="*/ 479956 w 1393652"/>
              <a:gd name="connsiteY2" fmla="*/ 813489 h 1306428"/>
              <a:gd name="connsiteX3" fmla="*/ 3483 w 1393652"/>
              <a:gd name="connsiteY3" fmla="*/ 620016 h 1306428"/>
              <a:gd name="connsiteX4" fmla="*/ 0 w 1393652"/>
              <a:gd name="connsiteY4" fmla="*/ 246150 h 1306428"/>
              <a:gd name="connsiteX5" fmla="*/ 305222 w 1393652"/>
              <a:gd name="connsiteY5" fmla="*/ 288885 h 1306428"/>
              <a:gd name="connsiteX6" fmla="*/ 392793 w 1393652"/>
              <a:gd name="connsiteY6" fmla="*/ 319532 h 1306428"/>
              <a:gd name="connsiteX7" fmla="*/ 387487 w 1393652"/>
              <a:gd name="connsiteY7" fmla="*/ 304811 h 1306428"/>
              <a:gd name="connsiteX8" fmla="*/ 341911 w 1393652"/>
              <a:gd name="connsiteY8" fmla="*/ 0 h 1306428"/>
              <a:gd name="connsiteX9" fmla="*/ 715793 w 1393652"/>
              <a:gd name="connsiteY9" fmla="*/ 0 h 1306428"/>
              <a:gd name="connsiteX10" fmla="*/ 913696 w 1393652"/>
              <a:gd name="connsiteY10" fmla="*/ 474650 h 1306428"/>
              <a:gd name="connsiteX11" fmla="*/ 1390169 w 1393652"/>
              <a:gd name="connsiteY11" fmla="*/ 668123 h 1306428"/>
              <a:gd name="connsiteX12" fmla="*/ 1393652 w 1393652"/>
              <a:gd name="connsiteY12" fmla="*/ 1041989 h 1306428"/>
              <a:gd name="connsiteX13" fmla="*/ 1088430 w 1393652"/>
              <a:gd name="connsiteY13" fmla="*/ 999254 h 1306428"/>
              <a:gd name="connsiteX14" fmla="*/ 1000859 w 1393652"/>
              <a:gd name="connsiteY14" fmla="*/ 968607 h 1306428"/>
              <a:gd name="connsiteX15" fmla="*/ 1195352 w 1393652"/>
              <a:gd name="connsiteY15" fmla="*/ 1277618 h 1306428"/>
              <a:gd name="connsiteX16" fmla="*/ 1051741 w 1393652"/>
              <a:gd name="connsiteY16" fmla="*/ 1288139 h 1306428"/>
              <a:gd name="connsiteX0" fmla="*/ 1051741 w 1393652"/>
              <a:gd name="connsiteY0" fmla="*/ 1288139 h 1306428"/>
              <a:gd name="connsiteX1" fmla="*/ 677859 w 1393652"/>
              <a:gd name="connsiteY1" fmla="*/ 1288139 h 1306428"/>
              <a:gd name="connsiteX2" fmla="*/ 479956 w 1393652"/>
              <a:gd name="connsiteY2" fmla="*/ 813489 h 1306428"/>
              <a:gd name="connsiteX3" fmla="*/ 3483 w 1393652"/>
              <a:gd name="connsiteY3" fmla="*/ 620016 h 1306428"/>
              <a:gd name="connsiteX4" fmla="*/ 0 w 1393652"/>
              <a:gd name="connsiteY4" fmla="*/ 246150 h 1306428"/>
              <a:gd name="connsiteX5" fmla="*/ 305222 w 1393652"/>
              <a:gd name="connsiteY5" fmla="*/ 288885 h 1306428"/>
              <a:gd name="connsiteX6" fmla="*/ 392793 w 1393652"/>
              <a:gd name="connsiteY6" fmla="*/ 319532 h 1306428"/>
              <a:gd name="connsiteX7" fmla="*/ 387487 w 1393652"/>
              <a:gd name="connsiteY7" fmla="*/ 304811 h 1306428"/>
              <a:gd name="connsiteX8" fmla="*/ 341911 w 1393652"/>
              <a:gd name="connsiteY8" fmla="*/ 0 h 1306428"/>
              <a:gd name="connsiteX9" fmla="*/ 715793 w 1393652"/>
              <a:gd name="connsiteY9" fmla="*/ 0 h 1306428"/>
              <a:gd name="connsiteX10" fmla="*/ 913696 w 1393652"/>
              <a:gd name="connsiteY10" fmla="*/ 474650 h 1306428"/>
              <a:gd name="connsiteX11" fmla="*/ 1390169 w 1393652"/>
              <a:gd name="connsiteY11" fmla="*/ 668123 h 1306428"/>
              <a:gd name="connsiteX12" fmla="*/ 1393652 w 1393652"/>
              <a:gd name="connsiteY12" fmla="*/ 1041989 h 1306428"/>
              <a:gd name="connsiteX13" fmla="*/ 1088430 w 1393652"/>
              <a:gd name="connsiteY13" fmla="*/ 999254 h 1306428"/>
              <a:gd name="connsiteX14" fmla="*/ 1337190 w 1393652"/>
              <a:gd name="connsiteY14" fmla="*/ 1262896 h 1306428"/>
              <a:gd name="connsiteX15" fmla="*/ 1195352 w 1393652"/>
              <a:gd name="connsiteY15" fmla="*/ 1277618 h 1306428"/>
              <a:gd name="connsiteX16" fmla="*/ 1051741 w 1393652"/>
              <a:gd name="connsiteY16" fmla="*/ 1288139 h 1306428"/>
              <a:gd name="connsiteX0" fmla="*/ 1051741 w 1488321"/>
              <a:gd name="connsiteY0" fmla="*/ 1288139 h 1306428"/>
              <a:gd name="connsiteX1" fmla="*/ 677859 w 1488321"/>
              <a:gd name="connsiteY1" fmla="*/ 1288139 h 1306428"/>
              <a:gd name="connsiteX2" fmla="*/ 479956 w 1488321"/>
              <a:gd name="connsiteY2" fmla="*/ 813489 h 1306428"/>
              <a:gd name="connsiteX3" fmla="*/ 3483 w 1488321"/>
              <a:gd name="connsiteY3" fmla="*/ 620016 h 1306428"/>
              <a:gd name="connsiteX4" fmla="*/ 0 w 1488321"/>
              <a:gd name="connsiteY4" fmla="*/ 246150 h 1306428"/>
              <a:gd name="connsiteX5" fmla="*/ 305222 w 1488321"/>
              <a:gd name="connsiteY5" fmla="*/ 288885 h 1306428"/>
              <a:gd name="connsiteX6" fmla="*/ 392793 w 1488321"/>
              <a:gd name="connsiteY6" fmla="*/ 319532 h 1306428"/>
              <a:gd name="connsiteX7" fmla="*/ 387487 w 1488321"/>
              <a:gd name="connsiteY7" fmla="*/ 304811 h 1306428"/>
              <a:gd name="connsiteX8" fmla="*/ 341911 w 1488321"/>
              <a:gd name="connsiteY8" fmla="*/ 0 h 1306428"/>
              <a:gd name="connsiteX9" fmla="*/ 715793 w 1488321"/>
              <a:gd name="connsiteY9" fmla="*/ 0 h 1306428"/>
              <a:gd name="connsiteX10" fmla="*/ 913696 w 1488321"/>
              <a:gd name="connsiteY10" fmla="*/ 474650 h 1306428"/>
              <a:gd name="connsiteX11" fmla="*/ 1390169 w 1488321"/>
              <a:gd name="connsiteY11" fmla="*/ 668123 h 1306428"/>
              <a:gd name="connsiteX12" fmla="*/ 1393652 w 1488321"/>
              <a:gd name="connsiteY12" fmla="*/ 1041989 h 1306428"/>
              <a:gd name="connsiteX13" fmla="*/ 1466803 w 1488321"/>
              <a:gd name="connsiteY13" fmla="*/ 1167420 h 1306428"/>
              <a:gd name="connsiteX14" fmla="*/ 1337190 w 1488321"/>
              <a:gd name="connsiteY14" fmla="*/ 1262896 h 1306428"/>
              <a:gd name="connsiteX15" fmla="*/ 1195352 w 1488321"/>
              <a:gd name="connsiteY15" fmla="*/ 1277618 h 1306428"/>
              <a:gd name="connsiteX16" fmla="*/ 1051741 w 1488321"/>
              <a:gd name="connsiteY16" fmla="*/ 1288139 h 1306428"/>
              <a:gd name="connsiteX0" fmla="*/ 1051741 w 1498756"/>
              <a:gd name="connsiteY0" fmla="*/ 1288139 h 1306428"/>
              <a:gd name="connsiteX1" fmla="*/ 677859 w 1498756"/>
              <a:gd name="connsiteY1" fmla="*/ 1288139 h 1306428"/>
              <a:gd name="connsiteX2" fmla="*/ 479956 w 1498756"/>
              <a:gd name="connsiteY2" fmla="*/ 813489 h 1306428"/>
              <a:gd name="connsiteX3" fmla="*/ 3483 w 1498756"/>
              <a:gd name="connsiteY3" fmla="*/ 620016 h 1306428"/>
              <a:gd name="connsiteX4" fmla="*/ 0 w 1498756"/>
              <a:gd name="connsiteY4" fmla="*/ 246150 h 1306428"/>
              <a:gd name="connsiteX5" fmla="*/ 305222 w 1498756"/>
              <a:gd name="connsiteY5" fmla="*/ 288885 h 1306428"/>
              <a:gd name="connsiteX6" fmla="*/ 392793 w 1498756"/>
              <a:gd name="connsiteY6" fmla="*/ 319532 h 1306428"/>
              <a:gd name="connsiteX7" fmla="*/ 387487 w 1498756"/>
              <a:gd name="connsiteY7" fmla="*/ 304811 h 1306428"/>
              <a:gd name="connsiteX8" fmla="*/ 341911 w 1498756"/>
              <a:gd name="connsiteY8" fmla="*/ 0 h 1306428"/>
              <a:gd name="connsiteX9" fmla="*/ 715793 w 1498756"/>
              <a:gd name="connsiteY9" fmla="*/ 0 h 1306428"/>
              <a:gd name="connsiteX10" fmla="*/ 913696 w 1498756"/>
              <a:gd name="connsiteY10" fmla="*/ 474650 h 1306428"/>
              <a:gd name="connsiteX11" fmla="*/ 1390169 w 1498756"/>
              <a:gd name="connsiteY11" fmla="*/ 668123 h 1306428"/>
              <a:gd name="connsiteX12" fmla="*/ 1498756 w 1498756"/>
              <a:gd name="connsiteY12" fmla="*/ 1168113 h 1306428"/>
              <a:gd name="connsiteX13" fmla="*/ 1466803 w 1498756"/>
              <a:gd name="connsiteY13" fmla="*/ 1167420 h 1306428"/>
              <a:gd name="connsiteX14" fmla="*/ 1337190 w 1498756"/>
              <a:gd name="connsiteY14" fmla="*/ 1262896 h 1306428"/>
              <a:gd name="connsiteX15" fmla="*/ 1195352 w 1498756"/>
              <a:gd name="connsiteY15" fmla="*/ 1277618 h 1306428"/>
              <a:gd name="connsiteX16" fmla="*/ 1051741 w 1498756"/>
              <a:gd name="connsiteY16" fmla="*/ 1288139 h 1306428"/>
              <a:gd name="connsiteX0" fmla="*/ 1051741 w 1498756"/>
              <a:gd name="connsiteY0" fmla="*/ 1363539 h 1381828"/>
              <a:gd name="connsiteX1" fmla="*/ 677859 w 1498756"/>
              <a:gd name="connsiteY1" fmla="*/ 1363539 h 1381828"/>
              <a:gd name="connsiteX2" fmla="*/ 479956 w 1498756"/>
              <a:gd name="connsiteY2" fmla="*/ 888889 h 1381828"/>
              <a:gd name="connsiteX3" fmla="*/ 3483 w 1498756"/>
              <a:gd name="connsiteY3" fmla="*/ 695416 h 1381828"/>
              <a:gd name="connsiteX4" fmla="*/ 0 w 1498756"/>
              <a:gd name="connsiteY4" fmla="*/ 321550 h 1381828"/>
              <a:gd name="connsiteX5" fmla="*/ 305222 w 1498756"/>
              <a:gd name="connsiteY5" fmla="*/ 364285 h 1381828"/>
              <a:gd name="connsiteX6" fmla="*/ 392793 w 1498756"/>
              <a:gd name="connsiteY6" fmla="*/ 394932 h 1381828"/>
              <a:gd name="connsiteX7" fmla="*/ 135238 w 1498756"/>
              <a:gd name="connsiteY7" fmla="*/ 22859 h 1381828"/>
              <a:gd name="connsiteX8" fmla="*/ 341911 w 1498756"/>
              <a:gd name="connsiteY8" fmla="*/ 75400 h 1381828"/>
              <a:gd name="connsiteX9" fmla="*/ 715793 w 1498756"/>
              <a:gd name="connsiteY9" fmla="*/ 75400 h 1381828"/>
              <a:gd name="connsiteX10" fmla="*/ 913696 w 1498756"/>
              <a:gd name="connsiteY10" fmla="*/ 550050 h 1381828"/>
              <a:gd name="connsiteX11" fmla="*/ 1390169 w 1498756"/>
              <a:gd name="connsiteY11" fmla="*/ 743523 h 1381828"/>
              <a:gd name="connsiteX12" fmla="*/ 1498756 w 1498756"/>
              <a:gd name="connsiteY12" fmla="*/ 1243513 h 1381828"/>
              <a:gd name="connsiteX13" fmla="*/ 1466803 w 1498756"/>
              <a:gd name="connsiteY13" fmla="*/ 1242820 h 1381828"/>
              <a:gd name="connsiteX14" fmla="*/ 1337190 w 1498756"/>
              <a:gd name="connsiteY14" fmla="*/ 1338296 h 1381828"/>
              <a:gd name="connsiteX15" fmla="*/ 1195352 w 1498756"/>
              <a:gd name="connsiteY15" fmla="*/ 1353018 h 1381828"/>
              <a:gd name="connsiteX16" fmla="*/ 1051741 w 1498756"/>
              <a:gd name="connsiteY16" fmla="*/ 1363539 h 1381828"/>
              <a:gd name="connsiteX0" fmla="*/ 1051741 w 1498756"/>
              <a:gd name="connsiteY0" fmla="*/ 1363539 h 1381828"/>
              <a:gd name="connsiteX1" fmla="*/ 677859 w 1498756"/>
              <a:gd name="connsiteY1" fmla="*/ 1363539 h 1381828"/>
              <a:gd name="connsiteX2" fmla="*/ 479956 w 1498756"/>
              <a:gd name="connsiteY2" fmla="*/ 888889 h 1381828"/>
              <a:gd name="connsiteX3" fmla="*/ 3483 w 1498756"/>
              <a:gd name="connsiteY3" fmla="*/ 695416 h 1381828"/>
              <a:gd name="connsiteX4" fmla="*/ 0 w 1498756"/>
              <a:gd name="connsiteY4" fmla="*/ 321550 h 1381828"/>
              <a:gd name="connsiteX5" fmla="*/ 305222 w 1498756"/>
              <a:gd name="connsiteY5" fmla="*/ 364285 h 1381828"/>
              <a:gd name="connsiteX6" fmla="*/ 87993 w 1498756"/>
              <a:gd name="connsiteY6" fmla="*/ 121663 h 1381828"/>
              <a:gd name="connsiteX7" fmla="*/ 135238 w 1498756"/>
              <a:gd name="connsiteY7" fmla="*/ 22859 h 1381828"/>
              <a:gd name="connsiteX8" fmla="*/ 341911 w 1498756"/>
              <a:gd name="connsiteY8" fmla="*/ 75400 h 1381828"/>
              <a:gd name="connsiteX9" fmla="*/ 715793 w 1498756"/>
              <a:gd name="connsiteY9" fmla="*/ 75400 h 1381828"/>
              <a:gd name="connsiteX10" fmla="*/ 913696 w 1498756"/>
              <a:gd name="connsiteY10" fmla="*/ 550050 h 1381828"/>
              <a:gd name="connsiteX11" fmla="*/ 1390169 w 1498756"/>
              <a:gd name="connsiteY11" fmla="*/ 743523 h 1381828"/>
              <a:gd name="connsiteX12" fmla="*/ 1498756 w 1498756"/>
              <a:gd name="connsiteY12" fmla="*/ 1243513 h 1381828"/>
              <a:gd name="connsiteX13" fmla="*/ 1466803 w 1498756"/>
              <a:gd name="connsiteY13" fmla="*/ 1242820 h 1381828"/>
              <a:gd name="connsiteX14" fmla="*/ 1337190 w 1498756"/>
              <a:gd name="connsiteY14" fmla="*/ 1338296 h 1381828"/>
              <a:gd name="connsiteX15" fmla="*/ 1195352 w 1498756"/>
              <a:gd name="connsiteY15" fmla="*/ 1353018 h 1381828"/>
              <a:gd name="connsiteX16" fmla="*/ 1051741 w 1498756"/>
              <a:gd name="connsiteY16" fmla="*/ 1363539 h 1381828"/>
              <a:gd name="connsiteX0" fmla="*/ 1051741 w 1498756"/>
              <a:gd name="connsiteY0" fmla="*/ 1363539 h 1381828"/>
              <a:gd name="connsiteX1" fmla="*/ 677859 w 1498756"/>
              <a:gd name="connsiteY1" fmla="*/ 1363539 h 1381828"/>
              <a:gd name="connsiteX2" fmla="*/ 479956 w 1498756"/>
              <a:gd name="connsiteY2" fmla="*/ 888889 h 1381828"/>
              <a:gd name="connsiteX3" fmla="*/ 3483 w 1498756"/>
              <a:gd name="connsiteY3" fmla="*/ 695416 h 1381828"/>
              <a:gd name="connsiteX4" fmla="*/ 0 w 1498756"/>
              <a:gd name="connsiteY4" fmla="*/ 321550 h 1381828"/>
              <a:gd name="connsiteX5" fmla="*/ 73994 w 1498756"/>
              <a:gd name="connsiteY5" fmla="*/ 196120 h 1381828"/>
              <a:gd name="connsiteX6" fmla="*/ 87993 w 1498756"/>
              <a:gd name="connsiteY6" fmla="*/ 121663 h 1381828"/>
              <a:gd name="connsiteX7" fmla="*/ 135238 w 1498756"/>
              <a:gd name="connsiteY7" fmla="*/ 22859 h 1381828"/>
              <a:gd name="connsiteX8" fmla="*/ 341911 w 1498756"/>
              <a:gd name="connsiteY8" fmla="*/ 75400 h 1381828"/>
              <a:gd name="connsiteX9" fmla="*/ 715793 w 1498756"/>
              <a:gd name="connsiteY9" fmla="*/ 75400 h 1381828"/>
              <a:gd name="connsiteX10" fmla="*/ 913696 w 1498756"/>
              <a:gd name="connsiteY10" fmla="*/ 550050 h 1381828"/>
              <a:gd name="connsiteX11" fmla="*/ 1390169 w 1498756"/>
              <a:gd name="connsiteY11" fmla="*/ 743523 h 1381828"/>
              <a:gd name="connsiteX12" fmla="*/ 1498756 w 1498756"/>
              <a:gd name="connsiteY12" fmla="*/ 1243513 h 1381828"/>
              <a:gd name="connsiteX13" fmla="*/ 1466803 w 1498756"/>
              <a:gd name="connsiteY13" fmla="*/ 1242820 h 1381828"/>
              <a:gd name="connsiteX14" fmla="*/ 1337190 w 1498756"/>
              <a:gd name="connsiteY14" fmla="*/ 1338296 h 1381828"/>
              <a:gd name="connsiteX15" fmla="*/ 1195352 w 1498756"/>
              <a:gd name="connsiteY15" fmla="*/ 1353018 h 1381828"/>
              <a:gd name="connsiteX16" fmla="*/ 1051741 w 1498756"/>
              <a:gd name="connsiteY16" fmla="*/ 1363539 h 1381828"/>
              <a:gd name="connsiteX0" fmla="*/ 1051741 w 1498756"/>
              <a:gd name="connsiteY0" fmla="*/ 1288139 h 1306428"/>
              <a:gd name="connsiteX1" fmla="*/ 677859 w 1498756"/>
              <a:gd name="connsiteY1" fmla="*/ 1288139 h 1306428"/>
              <a:gd name="connsiteX2" fmla="*/ 479956 w 1498756"/>
              <a:gd name="connsiteY2" fmla="*/ 813489 h 1306428"/>
              <a:gd name="connsiteX3" fmla="*/ 3483 w 1498756"/>
              <a:gd name="connsiteY3" fmla="*/ 620016 h 1306428"/>
              <a:gd name="connsiteX4" fmla="*/ 0 w 1498756"/>
              <a:gd name="connsiteY4" fmla="*/ 246150 h 1306428"/>
              <a:gd name="connsiteX5" fmla="*/ 73994 w 1498756"/>
              <a:gd name="connsiteY5" fmla="*/ 120720 h 1306428"/>
              <a:gd name="connsiteX6" fmla="*/ 87993 w 1498756"/>
              <a:gd name="connsiteY6" fmla="*/ 46263 h 1306428"/>
              <a:gd name="connsiteX7" fmla="*/ 271873 w 1498756"/>
              <a:gd name="connsiteY7" fmla="*/ 63073 h 1306428"/>
              <a:gd name="connsiteX8" fmla="*/ 341911 w 1498756"/>
              <a:gd name="connsiteY8" fmla="*/ 0 h 1306428"/>
              <a:gd name="connsiteX9" fmla="*/ 715793 w 1498756"/>
              <a:gd name="connsiteY9" fmla="*/ 0 h 1306428"/>
              <a:gd name="connsiteX10" fmla="*/ 913696 w 1498756"/>
              <a:gd name="connsiteY10" fmla="*/ 474650 h 1306428"/>
              <a:gd name="connsiteX11" fmla="*/ 1390169 w 1498756"/>
              <a:gd name="connsiteY11" fmla="*/ 668123 h 1306428"/>
              <a:gd name="connsiteX12" fmla="*/ 1498756 w 1498756"/>
              <a:gd name="connsiteY12" fmla="*/ 1168113 h 1306428"/>
              <a:gd name="connsiteX13" fmla="*/ 1466803 w 1498756"/>
              <a:gd name="connsiteY13" fmla="*/ 1167420 h 1306428"/>
              <a:gd name="connsiteX14" fmla="*/ 1337190 w 1498756"/>
              <a:gd name="connsiteY14" fmla="*/ 1262896 h 1306428"/>
              <a:gd name="connsiteX15" fmla="*/ 1195352 w 1498756"/>
              <a:gd name="connsiteY15" fmla="*/ 1277618 h 1306428"/>
              <a:gd name="connsiteX16" fmla="*/ 1051741 w 1498756"/>
              <a:gd name="connsiteY16" fmla="*/ 1288139 h 1306428"/>
              <a:gd name="connsiteX0" fmla="*/ 1051741 w 1498756"/>
              <a:gd name="connsiteY0" fmla="*/ 1288139 h 1306428"/>
              <a:gd name="connsiteX1" fmla="*/ 677859 w 1498756"/>
              <a:gd name="connsiteY1" fmla="*/ 1288139 h 1306428"/>
              <a:gd name="connsiteX2" fmla="*/ 479956 w 1498756"/>
              <a:gd name="connsiteY2" fmla="*/ 813489 h 1306428"/>
              <a:gd name="connsiteX3" fmla="*/ 3483 w 1498756"/>
              <a:gd name="connsiteY3" fmla="*/ 620016 h 1306428"/>
              <a:gd name="connsiteX4" fmla="*/ 0 w 1498756"/>
              <a:gd name="connsiteY4" fmla="*/ 246150 h 1306428"/>
              <a:gd name="connsiteX5" fmla="*/ 73994 w 1498756"/>
              <a:gd name="connsiteY5" fmla="*/ 120720 h 1306428"/>
              <a:gd name="connsiteX6" fmla="*/ 193097 w 1498756"/>
              <a:gd name="connsiteY6" fmla="*/ 119835 h 1306428"/>
              <a:gd name="connsiteX7" fmla="*/ 271873 w 1498756"/>
              <a:gd name="connsiteY7" fmla="*/ 63073 h 1306428"/>
              <a:gd name="connsiteX8" fmla="*/ 341911 w 1498756"/>
              <a:gd name="connsiteY8" fmla="*/ 0 h 1306428"/>
              <a:gd name="connsiteX9" fmla="*/ 715793 w 1498756"/>
              <a:gd name="connsiteY9" fmla="*/ 0 h 1306428"/>
              <a:gd name="connsiteX10" fmla="*/ 913696 w 1498756"/>
              <a:gd name="connsiteY10" fmla="*/ 474650 h 1306428"/>
              <a:gd name="connsiteX11" fmla="*/ 1390169 w 1498756"/>
              <a:gd name="connsiteY11" fmla="*/ 668123 h 1306428"/>
              <a:gd name="connsiteX12" fmla="*/ 1498756 w 1498756"/>
              <a:gd name="connsiteY12" fmla="*/ 1168113 h 1306428"/>
              <a:gd name="connsiteX13" fmla="*/ 1466803 w 1498756"/>
              <a:gd name="connsiteY13" fmla="*/ 1167420 h 1306428"/>
              <a:gd name="connsiteX14" fmla="*/ 1337190 w 1498756"/>
              <a:gd name="connsiteY14" fmla="*/ 1262896 h 1306428"/>
              <a:gd name="connsiteX15" fmla="*/ 1195352 w 1498756"/>
              <a:gd name="connsiteY15" fmla="*/ 1277618 h 1306428"/>
              <a:gd name="connsiteX16" fmla="*/ 1051741 w 1498756"/>
              <a:gd name="connsiteY16" fmla="*/ 1288139 h 1306428"/>
              <a:gd name="connsiteX0" fmla="*/ 1051741 w 1498756"/>
              <a:gd name="connsiteY0" fmla="*/ 1288139 h 1306428"/>
              <a:gd name="connsiteX1" fmla="*/ 677859 w 1498756"/>
              <a:gd name="connsiteY1" fmla="*/ 1288139 h 1306428"/>
              <a:gd name="connsiteX2" fmla="*/ 479956 w 1498756"/>
              <a:gd name="connsiteY2" fmla="*/ 813489 h 1306428"/>
              <a:gd name="connsiteX3" fmla="*/ 3483 w 1498756"/>
              <a:gd name="connsiteY3" fmla="*/ 620016 h 1306428"/>
              <a:gd name="connsiteX4" fmla="*/ 0 w 1498756"/>
              <a:gd name="connsiteY4" fmla="*/ 246150 h 1306428"/>
              <a:gd name="connsiteX5" fmla="*/ 126546 w 1498756"/>
              <a:gd name="connsiteY5" fmla="*/ 194293 h 1306428"/>
              <a:gd name="connsiteX6" fmla="*/ 193097 w 1498756"/>
              <a:gd name="connsiteY6" fmla="*/ 119835 h 1306428"/>
              <a:gd name="connsiteX7" fmla="*/ 271873 w 1498756"/>
              <a:gd name="connsiteY7" fmla="*/ 63073 h 1306428"/>
              <a:gd name="connsiteX8" fmla="*/ 341911 w 1498756"/>
              <a:gd name="connsiteY8" fmla="*/ 0 h 1306428"/>
              <a:gd name="connsiteX9" fmla="*/ 715793 w 1498756"/>
              <a:gd name="connsiteY9" fmla="*/ 0 h 1306428"/>
              <a:gd name="connsiteX10" fmla="*/ 913696 w 1498756"/>
              <a:gd name="connsiteY10" fmla="*/ 474650 h 1306428"/>
              <a:gd name="connsiteX11" fmla="*/ 1390169 w 1498756"/>
              <a:gd name="connsiteY11" fmla="*/ 668123 h 1306428"/>
              <a:gd name="connsiteX12" fmla="*/ 1498756 w 1498756"/>
              <a:gd name="connsiteY12" fmla="*/ 1168113 h 1306428"/>
              <a:gd name="connsiteX13" fmla="*/ 1466803 w 1498756"/>
              <a:gd name="connsiteY13" fmla="*/ 1167420 h 1306428"/>
              <a:gd name="connsiteX14" fmla="*/ 1337190 w 1498756"/>
              <a:gd name="connsiteY14" fmla="*/ 1262896 h 1306428"/>
              <a:gd name="connsiteX15" fmla="*/ 1195352 w 1498756"/>
              <a:gd name="connsiteY15" fmla="*/ 1277618 h 1306428"/>
              <a:gd name="connsiteX16" fmla="*/ 1051741 w 1498756"/>
              <a:gd name="connsiteY16" fmla="*/ 1288139 h 130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8756" h="1306428">
                <a:moveTo>
                  <a:pt x="1051741" y="1288139"/>
                </a:moveTo>
                <a:lnTo>
                  <a:pt x="677859" y="1288139"/>
                </a:lnTo>
                <a:cubicBezTo>
                  <a:pt x="677859" y="1109855"/>
                  <a:pt x="606607" y="938966"/>
                  <a:pt x="479956" y="813489"/>
                </a:cubicBezTo>
                <a:cubicBezTo>
                  <a:pt x="353305" y="688012"/>
                  <a:pt x="181759" y="618355"/>
                  <a:pt x="3483" y="620016"/>
                </a:cubicBezTo>
                <a:lnTo>
                  <a:pt x="0" y="246150"/>
                </a:lnTo>
                <a:cubicBezTo>
                  <a:pt x="104263" y="245179"/>
                  <a:pt x="28374" y="165257"/>
                  <a:pt x="126546" y="194293"/>
                </a:cubicBezTo>
                <a:lnTo>
                  <a:pt x="193097" y="119835"/>
                </a:lnTo>
                <a:lnTo>
                  <a:pt x="271873" y="63073"/>
                </a:lnTo>
                <a:cubicBezTo>
                  <a:pt x="241924" y="-34825"/>
                  <a:pt x="341911" y="104268"/>
                  <a:pt x="341911" y="0"/>
                </a:cubicBezTo>
                <a:lnTo>
                  <a:pt x="715793" y="0"/>
                </a:lnTo>
                <a:cubicBezTo>
                  <a:pt x="715793" y="178284"/>
                  <a:pt x="787045" y="349173"/>
                  <a:pt x="913696" y="474650"/>
                </a:cubicBezTo>
                <a:cubicBezTo>
                  <a:pt x="1040347" y="600127"/>
                  <a:pt x="1211893" y="669784"/>
                  <a:pt x="1390169" y="668123"/>
                </a:cubicBezTo>
                <a:lnTo>
                  <a:pt x="1498756" y="1168113"/>
                </a:lnTo>
                <a:cubicBezTo>
                  <a:pt x="1394493" y="1169084"/>
                  <a:pt x="1564975" y="1196457"/>
                  <a:pt x="1466803" y="1167420"/>
                </a:cubicBezTo>
                <a:lnTo>
                  <a:pt x="1337190" y="1262896"/>
                </a:lnTo>
                <a:cubicBezTo>
                  <a:pt x="1338959" y="1267803"/>
                  <a:pt x="1193583" y="1272711"/>
                  <a:pt x="1195352" y="1277618"/>
                </a:cubicBezTo>
                <a:cubicBezTo>
                  <a:pt x="1225301" y="1375515"/>
                  <a:pt x="1051741" y="1183871"/>
                  <a:pt x="1051741" y="1288139"/>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Freeform 30"/>
          <p:cNvSpPr/>
          <p:nvPr/>
        </p:nvSpPr>
        <p:spPr>
          <a:xfrm rot="9050809">
            <a:off x="1719414" y="3747263"/>
            <a:ext cx="1893652" cy="1663320"/>
          </a:xfrm>
          <a:custGeom>
            <a:avLst/>
            <a:gdLst>
              <a:gd name="connsiteX0" fmla="*/ 1051741 w 1393652"/>
              <a:gd name="connsiteY0" fmla="*/ 1288139 h 1288139"/>
              <a:gd name="connsiteX1" fmla="*/ 677859 w 1393652"/>
              <a:gd name="connsiteY1" fmla="*/ 1288139 h 1288139"/>
              <a:gd name="connsiteX2" fmla="*/ 479956 w 1393652"/>
              <a:gd name="connsiteY2" fmla="*/ 813489 h 1288139"/>
              <a:gd name="connsiteX3" fmla="*/ 3483 w 1393652"/>
              <a:gd name="connsiteY3" fmla="*/ 620016 h 1288139"/>
              <a:gd name="connsiteX4" fmla="*/ 0 w 1393652"/>
              <a:gd name="connsiteY4" fmla="*/ 246150 h 1288139"/>
              <a:gd name="connsiteX5" fmla="*/ 305222 w 1393652"/>
              <a:gd name="connsiteY5" fmla="*/ 288885 h 1288139"/>
              <a:gd name="connsiteX6" fmla="*/ 392793 w 1393652"/>
              <a:gd name="connsiteY6" fmla="*/ 319532 h 1288139"/>
              <a:gd name="connsiteX7" fmla="*/ 387487 w 1393652"/>
              <a:gd name="connsiteY7" fmla="*/ 304811 h 1288139"/>
              <a:gd name="connsiteX8" fmla="*/ 341911 w 1393652"/>
              <a:gd name="connsiteY8" fmla="*/ 0 h 1288139"/>
              <a:gd name="connsiteX9" fmla="*/ 715793 w 1393652"/>
              <a:gd name="connsiteY9" fmla="*/ 0 h 1288139"/>
              <a:gd name="connsiteX10" fmla="*/ 913696 w 1393652"/>
              <a:gd name="connsiteY10" fmla="*/ 474650 h 1288139"/>
              <a:gd name="connsiteX11" fmla="*/ 1390169 w 1393652"/>
              <a:gd name="connsiteY11" fmla="*/ 668123 h 1288139"/>
              <a:gd name="connsiteX12" fmla="*/ 1393652 w 1393652"/>
              <a:gd name="connsiteY12" fmla="*/ 1041989 h 1288139"/>
              <a:gd name="connsiteX13" fmla="*/ 1088430 w 1393652"/>
              <a:gd name="connsiteY13" fmla="*/ 999254 h 1288139"/>
              <a:gd name="connsiteX14" fmla="*/ 1000859 w 1393652"/>
              <a:gd name="connsiteY14" fmla="*/ 968607 h 1288139"/>
              <a:gd name="connsiteX15" fmla="*/ 1006165 w 1393652"/>
              <a:gd name="connsiteY15" fmla="*/ 983328 h 1288139"/>
              <a:gd name="connsiteX16" fmla="*/ 1051741 w 1393652"/>
              <a:gd name="connsiteY16" fmla="*/ 1288139 h 1288139"/>
              <a:gd name="connsiteX0" fmla="*/ 1051741 w 1393652"/>
              <a:gd name="connsiteY0" fmla="*/ 1288139 h 1306428"/>
              <a:gd name="connsiteX1" fmla="*/ 677859 w 1393652"/>
              <a:gd name="connsiteY1" fmla="*/ 1288139 h 1306428"/>
              <a:gd name="connsiteX2" fmla="*/ 479956 w 1393652"/>
              <a:gd name="connsiteY2" fmla="*/ 813489 h 1306428"/>
              <a:gd name="connsiteX3" fmla="*/ 3483 w 1393652"/>
              <a:gd name="connsiteY3" fmla="*/ 620016 h 1306428"/>
              <a:gd name="connsiteX4" fmla="*/ 0 w 1393652"/>
              <a:gd name="connsiteY4" fmla="*/ 246150 h 1306428"/>
              <a:gd name="connsiteX5" fmla="*/ 305222 w 1393652"/>
              <a:gd name="connsiteY5" fmla="*/ 288885 h 1306428"/>
              <a:gd name="connsiteX6" fmla="*/ 392793 w 1393652"/>
              <a:gd name="connsiteY6" fmla="*/ 319532 h 1306428"/>
              <a:gd name="connsiteX7" fmla="*/ 387487 w 1393652"/>
              <a:gd name="connsiteY7" fmla="*/ 304811 h 1306428"/>
              <a:gd name="connsiteX8" fmla="*/ 341911 w 1393652"/>
              <a:gd name="connsiteY8" fmla="*/ 0 h 1306428"/>
              <a:gd name="connsiteX9" fmla="*/ 715793 w 1393652"/>
              <a:gd name="connsiteY9" fmla="*/ 0 h 1306428"/>
              <a:gd name="connsiteX10" fmla="*/ 913696 w 1393652"/>
              <a:gd name="connsiteY10" fmla="*/ 474650 h 1306428"/>
              <a:gd name="connsiteX11" fmla="*/ 1390169 w 1393652"/>
              <a:gd name="connsiteY11" fmla="*/ 668123 h 1306428"/>
              <a:gd name="connsiteX12" fmla="*/ 1393652 w 1393652"/>
              <a:gd name="connsiteY12" fmla="*/ 1041989 h 1306428"/>
              <a:gd name="connsiteX13" fmla="*/ 1088430 w 1393652"/>
              <a:gd name="connsiteY13" fmla="*/ 999254 h 1306428"/>
              <a:gd name="connsiteX14" fmla="*/ 1000859 w 1393652"/>
              <a:gd name="connsiteY14" fmla="*/ 968607 h 1306428"/>
              <a:gd name="connsiteX15" fmla="*/ 1195352 w 1393652"/>
              <a:gd name="connsiteY15" fmla="*/ 1277618 h 1306428"/>
              <a:gd name="connsiteX16" fmla="*/ 1051741 w 1393652"/>
              <a:gd name="connsiteY16" fmla="*/ 1288139 h 1306428"/>
              <a:gd name="connsiteX0" fmla="*/ 1051741 w 1393652"/>
              <a:gd name="connsiteY0" fmla="*/ 1288139 h 1306428"/>
              <a:gd name="connsiteX1" fmla="*/ 677859 w 1393652"/>
              <a:gd name="connsiteY1" fmla="*/ 1288139 h 1306428"/>
              <a:gd name="connsiteX2" fmla="*/ 479956 w 1393652"/>
              <a:gd name="connsiteY2" fmla="*/ 813489 h 1306428"/>
              <a:gd name="connsiteX3" fmla="*/ 3483 w 1393652"/>
              <a:gd name="connsiteY3" fmla="*/ 620016 h 1306428"/>
              <a:gd name="connsiteX4" fmla="*/ 0 w 1393652"/>
              <a:gd name="connsiteY4" fmla="*/ 246150 h 1306428"/>
              <a:gd name="connsiteX5" fmla="*/ 305222 w 1393652"/>
              <a:gd name="connsiteY5" fmla="*/ 288885 h 1306428"/>
              <a:gd name="connsiteX6" fmla="*/ 392793 w 1393652"/>
              <a:gd name="connsiteY6" fmla="*/ 319532 h 1306428"/>
              <a:gd name="connsiteX7" fmla="*/ 387487 w 1393652"/>
              <a:gd name="connsiteY7" fmla="*/ 304811 h 1306428"/>
              <a:gd name="connsiteX8" fmla="*/ 341911 w 1393652"/>
              <a:gd name="connsiteY8" fmla="*/ 0 h 1306428"/>
              <a:gd name="connsiteX9" fmla="*/ 715793 w 1393652"/>
              <a:gd name="connsiteY9" fmla="*/ 0 h 1306428"/>
              <a:gd name="connsiteX10" fmla="*/ 913696 w 1393652"/>
              <a:gd name="connsiteY10" fmla="*/ 474650 h 1306428"/>
              <a:gd name="connsiteX11" fmla="*/ 1390169 w 1393652"/>
              <a:gd name="connsiteY11" fmla="*/ 668123 h 1306428"/>
              <a:gd name="connsiteX12" fmla="*/ 1393652 w 1393652"/>
              <a:gd name="connsiteY12" fmla="*/ 1041989 h 1306428"/>
              <a:gd name="connsiteX13" fmla="*/ 1088430 w 1393652"/>
              <a:gd name="connsiteY13" fmla="*/ 999254 h 1306428"/>
              <a:gd name="connsiteX14" fmla="*/ 1337190 w 1393652"/>
              <a:gd name="connsiteY14" fmla="*/ 1262896 h 1306428"/>
              <a:gd name="connsiteX15" fmla="*/ 1195352 w 1393652"/>
              <a:gd name="connsiteY15" fmla="*/ 1277618 h 1306428"/>
              <a:gd name="connsiteX16" fmla="*/ 1051741 w 1393652"/>
              <a:gd name="connsiteY16" fmla="*/ 1288139 h 1306428"/>
              <a:gd name="connsiteX0" fmla="*/ 1051741 w 1488321"/>
              <a:gd name="connsiteY0" fmla="*/ 1288139 h 1306428"/>
              <a:gd name="connsiteX1" fmla="*/ 677859 w 1488321"/>
              <a:gd name="connsiteY1" fmla="*/ 1288139 h 1306428"/>
              <a:gd name="connsiteX2" fmla="*/ 479956 w 1488321"/>
              <a:gd name="connsiteY2" fmla="*/ 813489 h 1306428"/>
              <a:gd name="connsiteX3" fmla="*/ 3483 w 1488321"/>
              <a:gd name="connsiteY3" fmla="*/ 620016 h 1306428"/>
              <a:gd name="connsiteX4" fmla="*/ 0 w 1488321"/>
              <a:gd name="connsiteY4" fmla="*/ 246150 h 1306428"/>
              <a:gd name="connsiteX5" fmla="*/ 305222 w 1488321"/>
              <a:gd name="connsiteY5" fmla="*/ 288885 h 1306428"/>
              <a:gd name="connsiteX6" fmla="*/ 392793 w 1488321"/>
              <a:gd name="connsiteY6" fmla="*/ 319532 h 1306428"/>
              <a:gd name="connsiteX7" fmla="*/ 387487 w 1488321"/>
              <a:gd name="connsiteY7" fmla="*/ 304811 h 1306428"/>
              <a:gd name="connsiteX8" fmla="*/ 341911 w 1488321"/>
              <a:gd name="connsiteY8" fmla="*/ 0 h 1306428"/>
              <a:gd name="connsiteX9" fmla="*/ 715793 w 1488321"/>
              <a:gd name="connsiteY9" fmla="*/ 0 h 1306428"/>
              <a:gd name="connsiteX10" fmla="*/ 913696 w 1488321"/>
              <a:gd name="connsiteY10" fmla="*/ 474650 h 1306428"/>
              <a:gd name="connsiteX11" fmla="*/ 1390169 w 1488321"/>
              <a:gd name="connsiteY11" fmla="*/ 668123 h 1306428"/>
              <a:gd name="connsiteX12" fmla="*/ 1393652 w 1488321"/>
              <a:gd name="connsiteY12" fmla="*/ 1041989 h 1306428"/>
              <a:gd name="connsiteX13" fmla="*/ 1466803 w 1488321"/>
              <a:gd name="connsiteY13" fmla="*/ 1167420 h 1306428"/>
              <a:gd name="connsiteX14" fmla="*/ 1337190 w 1488321"/>
              <a:gd name="connsiteY14" fmla="*/ 1262896 h 1306428"/>
              <a:gd name="connsiteX15" fmla="*/ 1195352 w 1488321"/>
              <a:gd name="connsiteY15" fmla="*/ 1277618 h 1306428"/>
              <a:gd name="connsiteX16" fmla="*/ 1051741 w 1488321"/>
              <a:gd name="connsiteY16" fmla="*/ 1288139 h 1306428"/>
              <a:gd name="connsiteX0" fmla="*/ 1051741 w 1498756"/>
              <a:gd name="connsiteY0" fmla="*/ 1288139 h 1306428"/>
              <a:gd name="connsiteX1" fmla="*/ 677859 w 1498756"/>
              <a:gd name="connsiteY1" fmla="*/ 1288139 h 1306428"/>
              <a:gd name="connsiteX2" fmla="*/ 479956 w 1498756"/>
              <a:gd name="connsiteY2" fmla="*/ 813489 h 1306428"/>
              <a:gd name="connsiteX3" fmla="*/ 3483 w 1498756"/>
              <a:gd name="connsiteY3" fmla="*/ 620016 h 1306428"/>
              <a:gd name="connsiteX4" fmla="*/ 0 w 1498756"/>
              <a:gd name="connsiteY4" fmla="*/ 246150 h 1306428"/>
              <a:gd name="connsiteX5" fmla="*/ 305222 w 1498756"/>
              <a:gd name="connsiteY5" fmla="*/ 288885 h 1306428"/>
              <a:gd name="connsiteX6" fmla="*/ 392793 w 1498756"/>
              <a:gd name="connsiteY6" fmla="*/ 319532 h 1306428"/>
              <a:gd name="connsiteX7" fmla="*/ 387487 w 1498756"/>
              <a:gd name="connsiteY7" fmla="*/ 304811 h 1306428"/>
              <a:gd name="connsiteX8" fmla="*/ 341911 w 1498756"/>
              <a:gd name="connsiteY8" fmla="*/ 0 h 1306428"/>
              <a:gd name="connsiteX9" fmla="*/ 715793 w 1498756"/>
              <a:gd name="connsiteY9" fmla="*/ 0 h 1306428"/>
              <a:gd name="connsiteX10" fmla="*/ 913696 w 1498756"/>
              <a:gd name="connsiteY10" fmla="*/ 474650 h 1306428"/>
              <a:gd name="connsiteX11" fmla="*/ 1390169 w 1498756"/>
              <a:gd name="connsiteY11" fmla="*/ 668123 h 1306428"/>
              <a:gd name="connsiteX12" fmla="*/ 1498756 w 1498756"/>
              <a:gd name="connsiteY12" fmla="*/ 1168113 h 1306428"/>
              <a:gd name="connsiteX13" fmla="*/ 1466803 w 1498756"/>
              <a:gd name="connsiteY13" fmla="*/ 1167420 h 1306428"/>
              <a:gd name="connsiteX14" fmla="*/ 1337190 w 1498756"/>
              <a:gd name="connsiteY14" fmla="*/ 1262896 h 1306428"/>
              <a:gd name="connsiteX15" fmla="*/ 1195352 w 1498756"/>
              <a:gd name="connsiteY15" fmla="*/ 1277618 h 1306428"/>
              <a:gd name="connsiteX16" fmla="*/ 1051741 w 1498756"/>
              <a:gd name="connsiteY16" fmla="*/ 1288139 h 1306428"/>
              <a:gd name="connsiteX0" fmla="*/ 1051741 w 1498756"/>
              <a:gd name="connsiteY0" fmla="*/ 1363539 h 1381828"/>
              <a:gd name="connsiteX1" fmla="*/ 677859 w 1498756"/>
              <a:gd name="connsiteY1" fmla="*/ 1363539 h 1381828"/>
              <a:gd name="connsiteX2" fmla="*/ 479956 w 1498756"/>
              <a:gd name="connsiteY2" fmla="*/ 888889 h 1381828"/>
              <a:gd name="connsiteX3" fmla="*/ 3483 w 1498756"/>
              <a:gd name="connsiteY3" fmla="*/ 695416 h 1381828"/>
              <a:gd name="connsiteX4" fmla="*/ 0 w 1498756"/>
              <a:gd name="connsiteY4" fmla="*/ 321550 h 1381828"/>
              <a:gd name="connsiteX5" fmla="*/ 305222 w 1498756"/>
              <a:gd name="connsiteY5" fmla="*/ 364285 h 1381828"/>
              <a:gd name="connsiteX6" fmla="*/ 392793 w 1498756"/>
              <a:gd name="connsiteY6" fmla="*/ 394932 h 1381828"/>
              <a:gd name="connsiteX7" fmla="*/ 135238 w 1498756"/>
              <a:gd name="connsiteY7" fmla="*/ 22859 h 1381828"/>
              <a:gd name="connsiteX8" fmla="*/ 341911 w 1498756"/>
              <a:gd name="connsiteY8" fmla="*/ 75400 h 1381828"/>
              <a:gd name="connsiteX9" fmla="*/ 715793 w 1498756"/>
              <a:gd name="connsiteY9" fmla="*/ 75400 h 1381828"/>
              <a:gd name="connsiteX10" fmla="*/ 913696 w 1498756"/>
              <a:gd name="connsiteY10" fmla="*/ 550050 h 1381828"/>
              <a:gd name="connsiteX11" fmla="*/ 1390169 w 1498756"/>
              <a:gd name="connsiteY11" fmla="*/ 743523 h 1381828"/>
              <a:gd name="connsiteX12" fmla="*/ 1498756 w 1498756"/>
              <a:gd name="connsiteY12" fmla="*/ 1243513 h 1381828"/>
              <a:gd name="connsiteX13" fmla="*/ 1466803 w 1498756"/>
              <a:gd name="connsiteY13" fmla="*/ 1242820 h 1381828"/>
              <a:gd name="connsiteX14" fmla="*/ 1337190 w 1498756"/>
              <a:gd name="connsiteY14" fmla="*/ 1338296 h 1381828"/>
              <a:gd name="connsiteX15" fmla="*/ 1195352 w 1498756"/>
              <a:gd name="connsiteY15" fmla="*/ 1353018 h 1381828"/>
              <a:gd name="connsiteX16" fmla="*/ 1051741 w 1498756"/>
              <a:gd name="connsiteY16" fmla="*/ 1363539 h 1381828"/>
              <a:gd name="connsiteX0" fmla="*/ 1051741 w 1498756"/>
              <a:gd name="connsiteY0" fmla="*/ 1363539 h 1381828"/>
              <a:gd name="connsiteX1" fmla="*/ 677859 w 1498756"/>
              <a:gd name="connsiteY1" fmla="*/ 1363539 h 1381828"/>
              <a:gd name="connsiteX2" fmla="*/ 479956 w 1498756"/>
              <a:gd name="connsiteY2" fmla="*/ 888889 h 1381828"/>
              <a:gd name="connsiteX3" fmla="*/ 3483 w 1498756"/>
              <a:gd name="connsiteY3" fmla="*/ 695416 h 1381828"/>
              <a:gd name="connsiteX4" fmla="*/ 0 w 1498756"/>
              <a:gd name="connsiteY4" fmla="*/ 321550 h 1381828"/>
              <a:gd name="connsiteX5" fmla="*/ 305222 w 1498756"/>
              <a:gd name="connsiteY5" fmla="*/ 364285 h 1381828"/>
              <a:gd name="connsiteX6" fmla="*/ 87993 w 1498756"/>
              <a:gd name="connsiteY6" fmla="*/ 121663 h 1381828"/>
              <a:gd name="connsiteX7" fmla="*/ 135238 w 1498756"/>
              <a:gd name="connsiteY7" fmla="*/ 22859 h 1381828"/>
              <a:gd name="connsiteX8" fmla="*/ 341911 w 1498756"/>
              <a:gd name="connsiteY8" fmla="*/ 75400 h 1381828"/>
              <a:gd name="connsiteX9" fmla="*/ 715793 w 1498756"/>
              <a:gd name="connsiteY9" fmla="*/ 75400 h 1381828"/>
              <a:gd name="connsiteX10" fmla="*/ 913696 w 1498756"/>
              <a:gd name="connsiteY10" fmla="*/ 550050 h 1381828"/>
              <a:gd name="connsiteX11" fmla="*/ 1390169 w 1498756"/>
              <a:gd name="connsiteY11" fmla="*/ 743523 h 1381828"/>
              <a:gd name="connsiteX12" fmla="*/ 1498756 w 1498756"/>
              <a:gd name="connsiteY12" fmla="*/ 1243513 h 1381828"/>
              <a:gd name="connsiteX13" fmla="*/ 1466803 w 1498756"/>
              <a:gd name="connsiteY13" fmla="*/ 1242820 h 1381828"/>
              <a:gd name="connsiteX14" fmla="*/ 1337190 w 1498756"/>
              <a:gd name="connsiteY14" fmla="*/ 1338296 h 1381828"/>
              <a:gd name="connsiteX15" fmla="*/ 1195352 w 1498756"/>
              <a:gd name="connsiteY15" fmla="*/ 1353018 h 1381828"/>
              <a:gd name="connsiteX16" fmla="*/ 1051741 w 1498756"/>
              <a:gd name="connsiteY16" fmla="*/ 1363539 h 1381828"/>
              <a:gd name="connsiteX0" fmla="*/ 1051741 w 1498756"/>
              <a:gd name="connsiteY0" fmla="*/ 1363539 h 1381828"/>
              <a:gd name="connsiteX1" fmla="*/ 677859 w 1498756"/>
              <a:gd name="connsiteY1" fmla="*/ 1363539 h 1381828"/>
              <a:gd name="connsiteX2" fmla="*/ 479956 w 1498756"/>
              <a:gd name="connsiteY2" fmla="*/ 888889 h 1381828"/>
              <a:gd name="connsiteX3" fmla="*/ 3483 w 1498756"/>
              <a:gd name="connsiteY3" fmla="*/ 695416 h 1381828"/>
              <a:gd name="connsiteX4" fmla="*/ 0 w 1498756"/>
              <a:gd name="connsiteY4" fmla="*/ 321550 h 1381828"/>
              <a:gd name="connsiteX5" fmla="*/ 73994 w 1498756"/>
              <a:gd name="connsiteY5" fmla="*/ 196120 h 1381828"/>
              <a:gd name="connsiteX6" fmla="*/ 87993 w 1498756"/>
              <a:gd name="connsiteY6" fmla="*/ 121663 h 1381828"/>
              <a:gd name="connsiteX7" fmla="*/ 135238 w 1498756"/>
              <a:gd name="connsiteY7" fmla="*/ 22859 h 1381828"/>
              <a:gd name="connsiteX8" fmla="*/ 341911 w 1498756"/>
              <a:gd name="connsiteY8" fmla="*/ 75400 h 1381828"/>
              <a:gd name="connsiteX9" fmla="*/ 715793 w 1498756"/>
              <a:gd name="connsiteY9" fmla="*/ 75400 h 1381828"/>
              <a:gd name="connsiteX10" fmla="*/ 913696 w 1498756"/>
              <a:gd name="connsiteY10" fmla="*/ 550050 h 1381828"/>
              <a:gd name="connsiteX11" fmla="*/ 1390169 w 1498756"/>
              <a:gd name="connsiteY11" fmla="*/ 743523 h 1381828"/>
              <a:gd name="connsiteX12" fmla="*/ 1498756 w 1498756"/>
              <a:gd name="connsiteY12" fmla="*/ 1243513 h 1381828"/>
              <a:gd name="connsiteX13" fmla="*/ 1466803 w 1498756"/>
              <a:gd name="connsiteY13" fmla="*/ 1242820 h 1381828"/>
              <a:gd name="connsiteX14" fmla="*/ 1337190 w 1498756"/>
              <a:gd name="connsiteY14" fmla="*/ 1338296 h 1381828"/>
              <a:gd name="connsiteX15" fmla="*/ 1195352 w 1498756"/>
              <a:gd name="connsiteY15" fmla="*/ 1353018 h 1381828"/>
              <a:gd name="connsiteX16" fmla="*/ 1051741 w 1498756"/>
              <a:gd name="connsiteY16" fmla="*/ 1363539 h 1381828"/>
              <a:gd name="connsiteX0" fmla="*/ 1051741 w 1498756"/>
              <a:gd name="connsiteY0" fmla="*/ 1288139 h 1306428"/>
              <a:gd name="connsiteX1" fmla="*/ 677859 w 1498756"/>
              <a:gd name="connsiteY1" fmla="*/ 1288139 h 1306428"/>
              <a:gd name="connsiteX2" fmla="*/ 479956 w 1498756"/>
              <a:gd name="connsiteY2" fmla="*/ 813489 h 1306428"/>
              <a:gd name="connsiteX3" fmla="*/ 3483 w 1498756"/>
              <a:gd name="connsiteY3" fmla="*/ 620016 h 1306428"/>
              <a:gd name="connsiteX4" fmla="*/ 0 w 1498756"/>
              <a:gd name="connsiteY4" fmla="*/ 246150 h 1306428"/>
              <a:gd name="connsiteX5" fmla="*/ 73994 w 1498756"/>
              <a:gd name="connsiteY5" fmla="*/ 120720 h 1306428"/>
              <a:gd name="connsiteX6" fmla="*/ 87993 w 1498756"/>
              <a:gd name="connsiteY6" fmla="*/ 46263 h 1306428"/>
              <a:gd name="connsiteX7" fmla="*/ 271873 w 1498756"/>
              <a:gd name="connsiteY7" fmla="*/ 63073 h 1306428"/>
              <a:gd name="connsiteX8" fmla="*/ 341911 w 1498756"/>
              <a:gd name="connsiteY8" fmla="*/ 0 h 1306428"/>
              <a:gd name="connsiteX9" fmla="*/ 715793 w 1498756"/>
              <a:gd name="connsiteY9" fmla="*/ 0 h 1306428"/>
              <a:gd name="connsiteX10" fmla="*/ 913696 w 1498756"/>
              <a:gd name="connsiteY10" fmla="*/ 474650 h 1306428"/>
              <a:gd name="connsiteX11" fmla="*/ 1390169 w 1498756"/>
              <a:gd name="connsiteY11" fmla="*/ 668123 h 1306428"/>
              <a:gd name="connsiteX12" fmla="*/ 1498756 w 1498756"/>
              <a:gd name="connsiteY12" fmla="*/ 1168113 h 1306428"/>
              <a:gd name="connsiteX13" fmla="*/ 1466803 w 1498756"/>
              <a:gd name="connsiteY13" fmla="*/ 1167420 h 1306428"/>
              <a:gd name="connsiteX14" fmla="*/ 1337190 w 1498756"/>
              <a:gd name="connsiteY14" fmla="*/ 1262896 h 1306428"/>
              <a:gd name="connsiteX15" fmla="*/ 1195352 w 1498756"/>
              <a:gd name="connsiteY15" fmla="*/ 1277618 h 1306428"/>
              <a:gd name="connsiteX16" fmla="*/ 1051741 w 1498756"/>
              <a:gd name="connsiteY16" fmla="*/ 1288139 h 1306428"/>
              <a:gd name="connsiteX0" fmla="*/ 1051741 w 1498756"/>
              <a:gd name="connsiteY0" fmla="*/ 1288139 h 1306428"/>
              <a:gd name="connsiteX1" fmla="*/ 677859 w 1498756"/>
              <a:gd name="connsiteY1" fmla="*/ 1288139 h 1306428"/>
              <a:gd name="connsiteX2" fmla="*/ 479956 w 1498756"/>
              <a:gd name="connsiteY2" fmla="*/ 813489 h 1306428"/>
              <a:gd name="connsiteX3" fmla="*/ 3483 w 1498756"/>
              <a:gd name="connsiteY3" fmla="*/ 620016 h 1306428"/>
              <a:gd name="connsiteX4" fmla="*/ 0 w 1498756"/>
              <a:gd name="connsiteY4" fmla="*/ 246150 h 1306428"/>
              <a:gd name="connsiteX5" fmla="*/ 73994 w 1498756"/>
              <a:gd name="connsiteY5" fmla="*/ 120720 h 1306428"/>
              <a:gd name="connsiteX6" fmla="*/ 193097 w 1498756"/>
              <a:gd name="connsiteY6" fmla="*/ 119835 h 1306428"/>
              <a:gd name="connsiteX7" fmla="*/ 271873 w 1498756"/>
              <a:gd name="connsiteY7" fmla="*/ 63073 h 1306428"/>
              <a:gd name="connsiteX8" fmla="*/ 341911 w 1498756"/>
              <a:gd name="connsiteY8" fmla="*/ 0 h 1306428"/>
              <a:gd name="connsiteX9" fmla="*/ 715793 w 1498756"/>
              <a:gd name="connsiteY9" fmla="*/ 0 h 1306428"/>
              <a:gd name="connsiteX10" fmla="*/ 913696 w 1498756"/>
              <a:gd name="connsiteY10" fmla="*/ 474650 h 1306428"/>
              <a:gd name="connsiteX11" fmla="*/ 1390169 w 1498756"/>
              <a:gd name="connsiteY11" fmla="*/ 668123 h 1306428"/>
              <a:gd name="connsiteX12" fmla="*/ 1498756 w 1498756"/>
              <a:gd name="connsiteY12" fmla="*/ 1168113 h 1306428"/>
              <a:gd name="connsiteX13" fmla="*/ 1466803 w 1498756"/>
              <a:gd name="connsiteY13" fmla="*/ 1167420 h 1306428"/>
              <a:gd name="connsiteX14" fmla="*/ 1337190 w 1498756"/>
              <a:gd name="connsiteY14" fmla="*/ 1262896 h 1306428"/>
              <a:gd name="connsiteX15" fmla="*/ 1195352 w 1498756"/>
              <a:gd name="connsiteY15" fmla="*/ 1277618 h 1306428"/>
              <a:gd name="connsiteX16" fmla="*/ 1051741 w 1498756"/>
              <a:gd name="connsiteY16" fmla="*/ 1288139 h 1306428"/>
              <a:gd name="connsiteX0" fmla="*/ 1051741 w 1498756"/>
              <a:gd name="connsiteY0" fmla="*/ 1288139 h 1306428"/>
              <a:gd name="connsiteX1" fmla="*/ 677859 w 1498756"/>
              <a:gd name="connsiteY1" fmla="*/ 1288139 h 1306428"/>
              <a:gd name="connsiteX2" fmla="*/ 479956 w 1498756"/>
              <a:gd name="connsiteY2" fmla="*/ 813489 h 1306428"/>
              <a:gd name="connsiteX3" fmla="*/ 3483 w 1498756"/>
              <a:gd name="connsiteY3" fmla="*/ 620016 h 1306428"/>
              <a:gd name="connsiteX4" fmla="*/ 0 w 1498756"/>
              <a:gd name="connsiteY4" fmla="*/ 246150 h 1306428"/>
              <a:gd name="connsiteX5" fmla="*/ 126546 w 1498756"/>
              <a:gd name="connsiteY5" fmla="*/ 194293 h 1306428"/>
              <a:gd name="connsiteX6" fmla="*/ 193097 w 1498756"/>
              <a:gd name="connsiteY6" fmla="*/ 119835 h 1306428"/>
              <a:gd name="connsiteX7" fmla="*/ 271873 w 1498756"/>
              <a:gd name="connsiteY7" fmla="*/ 63073 h 1306428"/>
              <a:gd name="connsiteX8" fmla="*/ 341911 w 1498756"/>
              <a:gd name="connsiteY8" fmla="*/ 0 h 1306428"/>
              <a:gd name="connsiteX9" fmla="*/ 715793 w 1498756"/>
              <a:gd name="connsiteY9" fmla="*/ 0 h 1306428"/>
              <a:gd name="connsiteX10" fmla="*/ 913696 w 1498756"/>
              <a:gd name="connsiteY10" fmla="*/ 474650 h 1306428"/>
              <a:gd name="connsiteX11" fmla="*/ 1390169 w 1498756"/>
              <a:gd name="connsiteY11" fmla="*/ 668123 h 1306428"/>
              <a:gd name="connsiteX12" fmla="*/ 1498756 w 1498756"/>
              <a:gd name="connsiteY12" fmla="*/ 1168113 h 1306428"/>
              <a:gd name="connsiteX13" fmla="*/ 1466803 w 1498756"/>
              <a:gd name="connsiteY13" fmla="*/ 1167420 h 1306428"/>
              <a:gd name="connsiteX14" fmla="*/ 1337190 w 1498756"/>
              <a:gd name="connsiteY14" fmla="*/ 1262896 h 1306428"/>
              <a:gd name="connsiteX15" fmla="*/ 1195352 w 1498756"/>
              <a:gd name="connsiteY15" fmla="*/ 1277618 h 1306428"/>
              <a:gd name="connsiteX16" fmla="*/ 1051741 w 1498756"/>
              <a:gd name="connsiteY16" fmla="*/ 1288139 h 130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8756" h="1306428">
                <a:moveTo>
                  <a:pt x="1051741" y="1288139"/>
                </a:moveTo>
                <a:lnTo>
                  <a:pt x="677859" y="1288139"/>
                </a:lnTo>
                <a:cubicBezTo>
                  <a:pt x="677859" y="1109855"/>
                  <a:pt x="606607" y="938966"/>
                  <a:pt x="479956" y="813489"/>
                </a:cubicBezTo>
                <a:cubicBezTo>
                  <a:pt x="353305" y="688012"/>
                  <a:pt x="181759" y="618355"/>
                  <a:pt x="3483" y="620016"/>
                </a:cubicBezTo>
                <a:lnTo>
                  <a:pt x="0" y="246150"/>
                </a:lnTo>
                <a:cubicBezTo>
                  <a:pt x="104263" y="245179"/>
                  <a:pt x="28374" y="165257"/>
                  <a:pt x="126546" y="194293"/>
                </a:cubicBezTo>
                <a:lnTo>
                  <a:pt x="193097" y="119835"/>
                </a:lnTo>
                <a:lnTo>
                  <a:pt x="271873" y="63073"/>
                </a:lnTo>
                <a:cubicBezTo>
                  <a:pt x="241924" y="-34825"/>
                  <a:pt x="341911" y="104268"/>
                  <a:pt x="341911" y="0"/>
                </a:cubicBezTo>
                <a:lnTo>
                  <a:pt x="715793" y="0"/>
                </a:lnTo>
                <a:cubicBezTo>
                  <a:pt x="715793" y="178284"/>
                  <a:pt x="787045" y="349173"/>
                  <a:pt x="913696" y="474650"/>
                </a:cubicBezTo>
                <a:cubicBezTo>
                  <a:pt x="1040347" y="600127"/>
                  <a:pt x="1211893" y="669784"/>
                  <a:pt x="1390169" y="668123"/>
                </a:cubicBezTo>
                <a:lnTo>
                  <a:pt x="1498756" y="1168113"/>
                </a:lnTo>
                <a:cubicBezTo>
                  <a:pt x="1394493" y="1169084"/>
                  <a:pt x="1564975" y="1196457"/>
                  <a:pt x="1466803" y="1167420"/>
                </a:cubicBezTo>
                <a:lnTo>
                  <a:pt x="1337190" y="1262896"/>
                </a:lnTo>
                <a:cubicBezTo>
                  <a:pt x="1338959" y="1267803"/>
                  <a:pt x="1193583" y="1272711"/>
                  <a:pt x="1195352" y="1277618"/>
                </a:cubicBezTo>
                <a:cubicBezTo>
                  <a:pt x="1225301" y="1375515"/>
                  <a:pt x="1051741" y="1183871"/>
                  <a:pt x="1051741" y="1288139"/>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Oval 31"/>
          <p:cNvSpPr/>
          <p:nvPr/>
        </p:nvSpPr>
        <p:spPr>
          <a:xfrm>
            <a:off x="684295" y="3265173"/>
            <a:ext cx="1831708" cy="1831706"/>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852210" y="3433089"/>
            <a:ext cx="1495878" cy="14958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982409" y="3942896"/>
            <a:ext cx="1831708" cy="1831706"/>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150324" y="4110812"/>
            <a:ext cx="1495878" cy="149587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280523" y="3265173"/>
            <a:ext cx="1831708" cy="1831706"/>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448438" y="3433089"/>
            <a:ext cx="1495878" cy="1495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7578637" y="3906304"/>
            <a:ext cx="1831708" cy="1831706"/>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7746552" y="4074220"/>
            <a:ext cx="1495878" cy="149587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9876751" y="3265173"/>
            <a:ext cx="1831708" cy="1831706"/>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10044666" y="3433089"/>
            <a:ext cx="1495878" cy="1495876"/>
          </a:xfrm>
          <a:prstGeom prst="ellipse">
            <a:avLst/>
          </a:prstGeom>
          <a:solidFill>
            <a:srgbClr val="D26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ontent Placeholder 4"/>
          <p:cNvSpPr txBox="1">
            <a:spLocks/>
          </p:cNvSpPr>
          <p:nvPr/>
        </p:nvSpPr>
        <p:spPr>
          <a:xfrm>
            <a:off x="654800" y="5142181"/>
            <a:ext cx="1861204" cy="439335"/>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1200" b="1" dirty="0">
                <a:solidFill>
                  <a:schemeClr val="accent1"/>
                </a:solidFill>
              </a:rPr>
              <a:t>STEP ONE: </a:t>
            </a:r>
            <a:br>
              <a:rPr lang="en-US" sz="1200" b="1" dirty="0">
                <a:solidFill>
                  <a:schemeClr val="accent1"/>
                </a:solidFill>
              </a:rPr>
            </a:br>
            <a:r>
              <a:rPr lang="en-US" sz="1200" b="1" dirty="0">
                <a:solidFill>
                  <a:schemeClr val="accent1"/>
                </a:solidFill>
              </a:rPr>
              <a:t>Website Review</a:t>
            </a:r>
          </a:p>
        </p:txBody>
      </p:sp>
      <p:sp>
        <p:nvSpPr>
          <p:cNvPr id="43" name="Content Placeholder 4"/>
          <p:cNvSpPr txBox="1">
            <a:spLocks/>
          </p:cNvSpPr>
          <p:nvPr/>
        </p:nvSpPr>
        <p:spPr>
          <a:xfrm>
            <a:off x="2607457" y="3388896"/>
            <a:ext cx="2598938" cy="448661"/>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1200" b="1" dirty="0">
                <a:solidFill>
                  <a:schemeClr val="tx2"/>
                </a:solidFill>
              </a:rPr>
              <a:t>STEP TWO: Website </a:t>
            </a:r>
            <a:r>
              <a:rPr lang="en-US" sz="1200" b="1">
                <a:solidFill>
                  <a:schemeClr val="tx2"/>
                </a:solidFill>
              </a:rPr>
              <a:t>Job Seeker and Applicant Pathway</a:t>
            </a:r>
            <a:endParaRPr lang="en-US" sz="1200" b="1" dirty="0">
              <a:solidFill>
                <a:schemeClr val="tx2"/>
              </a:solidFill>
            </a:endParaRPr>
          </a:p>
        </p:txBody>
      </p:sp>
      <p:sp>
        <p:nvSpPr>
          <p:cNvPr id="44" name="Content Placeholder 4"/>
          <p:cNvSpPr txBox="1">
            <a:spLocks/>
          </p:cNvSpPr>
          <p:nvPr/>
        </p:nvSpPr>
        <p:spPr>
          <a:xfrm>
            <a:off x="5071578" y="5142181"/>
            <a:ext cx="2287210" cy="546421"/>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1200" b="1" dirty="0">
                <a:solidFill>
                  <a:schemeClr val="accent3"/>
                </a:solidFill>
              </a:rPr>
              <a:t>STEP THREE: </a:t>
            </a:r>
            <a:br>
              <a:rPr lang="en-US" sz="1200" b="1" dirty="0">
                <a:solidFill>
                  <a:schemeClr val="accent3"/>
                </a:solidFill>
              </a:rPr>
            </a:br>
            <a:r>
              <a:rPr lang="en-US" sz="1200" b="1" dirty="0">
                <a:solidFill>
                  <a:schemeClr val="accent3"/>
                </a:solidFill>
              </a:rPr>
              <a:t>Social Media Review</a:t>
            </a:r>
          </a:p>
        </p:txBody>
      </p:sp>
      <p:sp>
        <p:nvSpPr>
          <p:cNvPr id="45" name="Content Placeholder 4"/>
          <p:cNvSpPr txBox="1">
            <a:spLocks/>
          </p:cNvSpPr>
          <p:nvPr/>
        </p:nvSpPr>
        <p:spPr>
          <a:xfrm>
            <a:off x="7159985" y="3334452"/>
            <a:ext cx="2712800" cy="542306"/>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1200" b="1" dirty="0">
                <a:solidFill>
                  <a:schemeClr val="bg2"/>
                </a:solidFill>
              </a:rPr>
              <a:t>STEP FOUR</a:t>
            </a:r>
            <a:r>
              <a:rPr lang="en-US" sz="1200" b="1">
                <a:solidFill>
                  <a:schemeClr val="bg2"/>
                </a:solidFill>
              </a:rPr>
              <a:t>: Social Media Job Seeker and Applicant Pathway</a:t>
            </a:r>
            <a:endParaRPr lang="en-US" sz="1200" b="1" dirty="0">
              <a:solidFill>
                <a:schemeClr val="bg2"/>
              </a:solidFill>
            </a:endParaRPr>
          </a:p>
        </p:txBody>
      </p:sp>
      <p:sp>
        <p:nvSpPr>
          <p:cNvPr id="46" name="Content Placeholder 4"/>
          <p:cNvSpPr txBox="1">
            <a:spLocks/>
          </p:cNvSpPr>
          <p:nvPr/>
        </p:nvSpPr>
        <p:spPr>
          <a:xfrm>
            <a:off x="9572311" y="5142181"/>
            <a:ext cx="2436622" cy="464507"/>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1000"/>
              </a:spcBef>
              <a:spcAft>
                <a:spcPts val="600"/>
              </a:spcAft>
              <a:buFont typeface="Arial"/>
              <a:buNone/>
              <a:defRPr sz="2000" kern="1200">
                <a:solidFill>
                  <a:schemeClr val="tx1">
                    <a:lumMod val="50000"/>
                    <a:lumOff val="50000"/>
                  </a:schemeClr>
                </a:solidFill>
                <a:latin typeface="+mn-lt"/>
                <a:ea typeface="Gotham Book" charset="0"/>
                <a:cs typeface="Gotham Book" charset="0"/>
              </a:defRPr>
            </a:lvl1pPr>
            <a:lvl2pPr marL="177800" indent="-169863" algn="l" defTabSz="914400" rtl="0" eaLnBrk="1" latinLnBrk="0" hangingPunct="1">
              <a:lnSpc>
                <a:spcPct val="110000"/>
              </a:lnSpc>
              <a:spcBef>
                <a:spcPts val="500"/>
              </a:spcBef>
              <a:spcAft>
                <a:spcPts val="600"/>
              </a:spcAft>
              <a:buFont typeface="Arial"/>
              <a:buChar char="•"/>
              <a:tabLst/>
              <a:defRPr sz="1800" kern="1200">
                <a:solidFill>
                  <a:schemeClr val="tx1">
                    <a:lumMod val="50000"/>
                    <a:lumOff val="50000"/>
                  </a:schemeClr>
                </a:solidFill>
                <a:latin typeface="+mn-lt"/>
                <a:ea typeface="Gotham Book" charset="0"/>
                <a:cs typeface="Gotham Book" charset="0"/>
              </a:defRPr>
            </a:lvl2pPr>
            <a:lvl3pPr marL="347663" indent="-169863" algn="l" defTabSz="914400" rtl="0" eaLnBrk="1" latinLnBrk="0" hangingPunct="1">
              <a:lnSpc>
                <a:spcPct val="110000"/>
              </a:lnSpc>
              <a:spcBef>
                <a:spcPts val="500"/>
              </a:spcBef>
              <a:spcAft>
                <a:spcPts val="600"/>
              </a:spcAft>
              <a:buFont typeface="AppleSymbols" charset="0"/>
              <a:buChar char="⎻"/>
              <a:tabLst/>
              <a:defRPr sz="1600" kern="1200">
                <a:solidFill>
                  <a:schemeClr val="tx1">
                    <a:lumMod val="50000"/>
                    <a:lumOff val="50000"/>
                  </a:schemeClr>
                </a:solidFill>
                <a:latin typeface="+mn-lt"/>
                <a:ea typeface="Gotham Book" charset="0"/>
                <a:cs typeface="Gotham Book" charset="0"/>
              </a:defRPr>
            </a:lvl3pPr>
            <a:lvl4pPr marL="517525" indent="-169863" algn="l" defTabSz="914400" rtl="0" eaLnBrk="1" latinLnBrk="0" hangingPunct="1">
              <a:lnSpc>
                <a:spcPct val="110000"/>
              </a:lnSpc>
              <a:spcBef>
                <a:spcPts val="500"/>
              </a:spcBef>
              <a:spcAft>
                <a:spcPts val="600"/>
              </a:spcAft>
              <a:buFont typeface="Arial"/>
              <a:buChar char="•"/>
              <a:tabLst/>
              <a:defRPr sz="1400" kern="1200">
                <a:solidFill>
                  <a:schemeClr val="tx1">
                    <a:lumMod val="50000"/>
                    <a:lumOff val="50000"/>
                  </a:schemeClr>
                </a:solidFill>
                <a:latin typeface="+mn-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1200" b="1" dirty="0">
                <a:solidFill>
                  <a:srgbClr val="D2642F"/>
                </a:solidFill>
              </a:rPr>
              <a:t>STEP FIVE: </a:t>
            </a:r>
            <a:br>
              <a:rPr lang="en-US" sz="1200" b="1" dirty="0">
                <a:solidFill>
                  <a:srgbClr val="D2642F"/>
                </a:solidFill>
              </a:rPr>
            </a:br>
            <a:r>
              <a:rPr lang="en-US" sz="1200" b="1" dirty="0">
                <a:solidFill>
                  <a:srgbClr val="D2642F"/>
                </a:solidFill>
              </a:rPr>
              <a:t>3-Phase Recruiting </a:t>
            </a:r>
            <a:br>
              <a:rPr lang="en-US" sz="1200" b="1" dirty="0">
                <a:solidFill>
                  <a:srgbClr val="D2642F"/>
                </a:solidFill>
              </a:rPr>
            </a:br>
            <a:r>
              <a:rPr lang="en-US" sz="1200" b="1" dirty="0">
                <a:solidFill>
                  <a:srgbClr val="D2642F"/>
                </a:solidFill>
              </a:rPr>
              <a:t>Action Plan</a:t>
            </a:r>
          </a:p>
        </p:txBody>
      </p:sp>
      <p:pic>
        <p:nvPicPr>
          <p:cNvPr id="47" name="Picture 46"/>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163390" y="3874228"/>
            <a:ext cx="994969" cy="725514"/>
          </a:xfrm>
          <a:prstGeom prst="rect">
            <a:avLst/>
          </a:prstGeom>
        </p:spPr>
      </p:pic>
      <p:pic>
        <p:nvPicPr>
          <p:cNvPr id="48" name="Picture 47"/>
          <p:cNvPicPr>
            <a:picLocks noChangeAspect="1"/>
          </p:cNvPicPr>
          <p:nvPr/>
        </p:nvPicPr>
        <p:blipFill rotWithShape="1">
          <a:blip r:embed="rId3" cstate="screen">
            <a:biLevel thresh="25000"/>
            <a:extLst>
              <a:ext uri="{28A0092B-C50C-407E-A947-70E740481C1C}">
                <a14:useLocalDpi xmlns:a14="http://schemas.microsoft.com/office/drawing/2010/main"/>
              </a:ext>
            </a:extLst>
          </a:blip>
          <a:srcRect/>
          <a:stretch/>
        </p:blipFill>
        <p:spPr>
          <a:xfrm>
            <a:off x="10402049" y="3627945"/>
            <a:ext cx="741368" cy="1026511"/>
          </a:xfrm>
          <a:prstGeom prst="rect">
            <a:avLst/>
          </a:prstGeom>
        </p:spPr>
      </p:pic>
      <p:pic>
        <p:nvPicPr>
          <p:cNvPr id="49" name="Picture 4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94937" y="3686509"/>
            <a:ext cx="1250866" cy="892414"/>
          </a:xfrm>
          <a:prstGeom prst="rect">
            <a:avLst/>
          </a:prstGeom>
        </p:spPr>
      </p:pic>
      <p:pic>
        <p:nvPicPr>
          <p:cNvPr id="50" name="Picture 49"/>
          <p:cNvPicPr>
            <a:picLocks noChangeAspect="1"/>
          </p:cNvPicPr>
          <p:nvPr/>
        </p:nvPicPr>
        <p:blipFill rotWithShape="1">
          <a:blip r:embed="rId5" cstate="screen">
            <a:extLst>
              <a:ext uri="{28A0092B-C50C-407E-A947-70E740481C1C}">
                <a14:useLocalDpi xmlns:a14="http://schemas.microsoft.com/office/drawing/2010/main"/>
              </a:ext>
            </a:extLst>
          </a:blip>
          <a:srcRect t="-10251"/>
          <a:stretch/>
        </p:blipFill>
        <p:spPr>
          <a:xfrm>
            <a:off x="3370607" y="4375950"/>
            <a:ext cx="1044836" cy="951830"/>
          </a:xfrm>
          <a:prstGeom prst="rect">
            <a:avLst/>
          </a:prstGeom>
        </p:spPr>
      </p:pic>
      <p:pic>
        <p:nvPicPr>
          <p:cNvPr id="51" name="Picture 50"/>
          <p:cNvPicPr>
            <a:picLocks noChangeAspect="1"/>
          </p:cNvPicPr>
          <p:nvPr/>
        </p:nvPicPr>
        <p:blipFill rotWithShape="1">
          <a:blip r:embed="rId6" cstate="screen">
            <a:extLst>
              <a:ext uri="{28A0092B-C50C-407E-A947-70E740481C1C}">
                <a14:useLocalDpi xmlns:a14="http://schemas.microsoft.com/office/drawing/2010/main"/>
              </a:ext>
            </a:extLst>
          </a:blip>
          <a:srcRect t="-4401" r="-3623"/>
          <a:stretch/>
        </p:blipFill>
        <p:spPr>
          <a:xfrm>
            <a:off x="7997119" y="4299328"/>
            <a:ext cx="983650" cy="1035454"/>
          </a:xfrm>
          <a:prstGeom prst="rect">
            <a:avLst/>
          </a:prstGeom>
        </p:spPr>
      </p:pic>
    </p:spTree>
    <p:extLst>
      <p:ext uri="{BB962C8B-B14F-4D97-AF65-F5344CB8AC3E}">
        <p14:creationId xmlns:p14="http://schemas.microsoft.com/office/powerpoint/2010/main" val="1209967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31825" y="4702526"/>
            <a:ext cx="11155375" cy="741362"/>
          </a:xfrm>
        </p:spPr>
        <p:txBody>
          <a:bodyPr>
            <a:normAutofit/>
          </a:bodyPr>
          <a:lstStyle/>
          <a:p>
            <a:r>
              <a:rPr lang="en-US" dirty="0"/>
              <a:t>Website  |  BEST PRACTICES</a:t>
            </a:r>
          </a:p>
        </p:txBody>
      </p:sp>
      <p:sp>
        <p:nvSpPr>
          <p:cNvPr id="6" name="Text Placeholder 5"/>
          <p:cNvSpPr>
            <a:spLocks noGrp="1"/>
          </p:cNvSpPr>
          <p:nvPr>
            <p:ph type="body" idx="1"/>
          </p:nvPr>
        </p:nvSpPr>
        <p:spPr>
          <a:xfrm>
            <a:off x="731825" y="5470876"/>
            <a:ext cx="9137889" cy="545955"/>
          </a:xfrm>
        </p:spPr>
        <p:txBody>
          <a:bodyPr/>
          <a:lstStyle/>
          <a:p>
            <a:r>
              <a:rPr lang="en-US" sz="2000" dirty="0"/>
              <a:t>TO ALIGN WITH THE MILLENNIAL AND GEN Z WORLDVIEW &amp; ON-SCREEN MESSAGING HIERARCHY</a:t>
            </a:r>
          </a:p>
        </p:txBody>
      </p:sp>
      <p:pic>
        <p:nvPicPr>
          <p:cNvPr id="7" name="Picture 6"/>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0748722" y="5210539"/>
            <a:ext cx="958505" cy="698925"/>
          </a:xfrm>
          <a:prstGeom prst="rect">
            <a:avLst/>
          </a:prstGeom>
        </p:spPr>
      </p:pic>
      <p:sp>
        <p:nvSpPr>
          <p:cNvPr id="8" name="Oval 7"/>
          <p:cNvSpPr/>
          <p:nvPr/>
        </p:nvSpPr>
        <p:spPr>
          <a:xfrm>
            <a:off x="10522450" y="4818640"/>
            <a:ext cx="1364750" cy="136475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9001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1005" y="3183410"/>
            <a:ext cx="4387130" cy="2937500"/>
          </a:xfrm>
          <a:prstGeom prst="rect">
            <a:avLst/>
          </a:prstGeom>
          <a:effectLst>
            <a:outerShdw blurRad="50800" dist="38100" dir="2700000" algn="tl" rotWithShape="0">
              <a:prstClr val="black">
                <a:alpha val="11000"/>
              </a:prstClr>
            </a:outerShdw>
          </a:effectLst>
        </p:spPr>
      </p:pic>
      <p:sp>
        <p:nvSpPr>
          <p:cNvPr id="9" name="Title 5"/>
          <p:cNvSpPr>
            <a:spLocks noGrp="1"/>
          </p:cNvSpPr>
          <p:nvPr>
            <p:ph type="title"/>
          </p:nvPr>
        </p:nvSpPr>
        <p:spPr/>
        <p:txBody>
          <a:bodyPr>
            <a:normAutofit/>
          </a:bodyPr>
          <a:lstStyle/>
          <a:p>
            <a:r>
              <a:rPr lang="en-US" dirty="0"/>
              <a:t>WEBSITES REVIEWED</a:t>
            </a:r>
          </a:p>
        </p:txBody>
      </p:sp>
      <p:sp>
        <p:nvSpPr>
          <p:cNvPr id="8" name="Content Placeholder 7"/>
          <p:cNvSpPr>
            <a:spLocks noGrp="1"/>
          </p:cNvSpPr>
          <p:nvPr>
            <p:ph idx="1"/>
          </p:nvPr>
        </p:nvSpPr>
        <p:spPr>
          <a:xfrm>
            <a:off x="685801" y="1695768"/>
            <a:ext cx="5636217" cy="4498909"/>
          </a:xfrm>
        </p:spPr>
        <p:txBody>
          <a:bodyPr>
            <a:normAutofit/>
          </a:bodyPr>
          <a:lstStyle/>
          <a:p>
            <a:pPr lvl="1"/>
            <a:r>
              <a:rPr lang="en-US" u="sng" dirty="0">
                <a:hlinkClick r:id="rId3"/>
              </a:rPr>
              <a:t>https://www.millerpipeline.com/</a:t>
            </a:r>
            <a:endParaRPr lang="en-US" sz="3000" dirty="0"/>
          </a:p>
          <a:p>
            <a:pPr lvl="1"/>
            <a:r>
              <a:rPr lang="en-US" u="sng" dirty="0">
                <a:hlinkClick r:id="rId4"/>
              </a:rPr>
              <a:t>http://www.infrasourceus.com/</a:t>
            </a:r>
            <a:endParaRPr lang="en-US" sz="3000" dirty="0"/>
          </a:p>
          <a:p>
            <a:pPr lvl="1"/>
            <a:r>
              <a:rPr lang="en-US" u="sng" dirty="0">
                <a:hlinkClick r:id="rId5"/>
              </a:rPr>
              <a:t>https://gonpl.com/</a:t>
            </a:r>
            <a:endParaRPr lang="en-US" sz="3000" dirty="0"/>
          </a:p>
          <a:p>
            <a:pPr lvl="1"/>
            <a:r>
              <a:rPr lang="en-US" u="sng" dirty="0">
                <a:hlinkClick r:id="rId6"/>
              </a:rPr>
              <a:t>http://www.hallenconstruction.net/pages/index.php</a:t>
            </a:r>
            <a:endParaRPr lang="en-US" sz="3000" dirty="0"/>
          </a:p>
          <a:p>
            <a:pPr lvl="1"/>
            <a:r>
              <a:rPr lang="en-US" u="sng" dirty="0">
                <a:hlinkClick r:id="rId7"/>
              </a:rPr>
              <a:t>http://www.ellingsoncompanies.com/our-services/trenchless-solutions/</a:t>
            </a:r>
            <a:endParaRPr lang="en-US" sz="3000" dirty="0"/>
          </a:p>
          <a:p>
            <a:pPr lvl="1"/>
            <a:r>
              <a:rPr lang="en-US" u="sng" dirty="0">
                <a:hlinkClick r:id="rId8"/>
              </a:rPr>
              <a:t>http://q3contracting.com/</a:t>
            </a:r>
            <a:endParaRPr lang="en-US" sz="3000" dirty="0"/>
          </a:p>
          <a:p>
            <a:pPr lvl="1"/>
            <a:r>
              <a:rPr lang="en-US" u="sng" dirty="0">
                <a:hlinkClick r:id="rId9"/>
              </a:rPr>
              <a:t>http://gabes.com/</a:t>
            </a:r>
            <a:endParaRPr lang="en-US" sz="3000" dirty="0"/>
          </a:p>
          <a:p>
            <a:pPr lvl="1"/>
            <a:r>
              <a:rPr lang="en-US" u="sng" dirty="0">
                <a:hlinkClick r:id="rId10"/>
              </a:rPr>
              <a:t>http://www.alexparis.com/default.htm</a:t>
            </a:r>
            <a:endParaRPr lang="en-US" sz="3000" dirty="0"/>
          </a:p>
        </p:txBody>
      </p:sp>
      <p:sp>
        <p:nvSpPr>
          <p:cNvPr id="3" name="Slide Number Placeholder 2"/>
          <p:cNvSpPr>
            <a:spLocks noGrp="1"/>
          </p:cNvSpPr>
          <p:nvPr>
            <p:ph type="sldNum" sz="quarter" idx="12"/>
          </p:nvPr>
        </p:nvSpPr>
        <p:spPr/>
        <p:txBody>
          <a:bodyPr/>
          <a:lstStyle/>
          <a:p>
            <a:fld id="{E0C22FA3-EE12-2148-97BB-A3B11D28CCE9}" type="slidenum">
              <a:rPr lang="en-US" smtClean="0"/>
              <a:t>9</a:t>
            </a:fld>
            <a:endParaRPr lang="en-US"/>
          </a:p>
        </p:txBody>
      </p:sp>
      <p:sp>
        <p:nvSpPr>
          <p:cNvPr id="10" name="Oval 9"/>
          <p:cNvSpPr/>
          <p:nvPr/>
        </p:nvSpPr>
        <p:spPr>
          <a:xfrm>
            <a:off x="10622707" y="467916"/>
            <a:ext cx="1085428" cy="10854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11" cstate="screen">
            <a:biLevel thresh="25000"/>
            <a:extLst>
              <a:ext uri="{28A0092B-C50C-407E-A947-70E740481C1C}">
                <a14:useLocalDpi xmlns:a14="http://schemas.microsoft.com/office/drawing/2010/main"/>
              </a:ext>
            </a:extLst>
          </a:blip>
          <a:srcRect/>
          <a:stretch/>
        </p:blipFill>
        <p:spPr>
          <a:xfrm>
            <a:off x="10836997" y="774972"/>
            <a:ext cx="725959" cy="529357"/>
          </a:xfrm>
          <a:prstGeom prst="rect">
            <a:avLst/>
          </a:prstGeom>
        </p:spPr>
      </p:pic>
      <p:pic>
        <p:nvPicPr>
          <p:cNvPr id="4" name="Picture 3"/>
          <p:cNvPicPr>
            <a:picLocks noChangeAspect="1"/>
          </p:cNvPicPr>
          <p:nvPr/>
        </p:nvPicPr>
        <p:blipFill rotWithShape="1">
          <a:blip r:embed="rId12">
            <a:extLst>
              <a:ext uri="{28A0092B-C50C-407E-A947-70E740481C1C}">
                <a14:useLocalDpi xmlns:a14="http://schemas.microsoft.com/office/drawing/2010/main" val="0"/>
              </a:ext>
            </a:extLst>
          </a:blip>
          <a:srcRect l="245" r="6774"/>
          <a:stretch/>
        </p:blipFill>
        <p:spPr>
          <a:xfrm>
            <a:off x="6449993" y="1669901"/>
            <a:ext cx="4387004" cy="2857226"/>
          </a:xfrm>
          <a:prstGeom prst="rect">
            <a:avLst/>
          </a:prstGeom>
          <a:effectLst>
            <a:outerShdw blurRad="50800" dist="38100" dir="2700000" algn="tl" rotWithShape="0">
              <a:prstClr val="black">
                <a:alpha val="11000"/>
              </a:prstClr>
            </a:outerShdw>
          </a:effectLst>
        </p:spPr>
      </p:pic>
    </p:spTree>
    <p:extLst>
      <p:ext uri="{BB962C8B-B14F-4D97-AF65-F5344CB8AC3E}">
        <p14:creationId xmlns:p14="http://schemas.microsoft.com/office/powerpoint/2010/main" val="217658622"/>
      </p:ext>
    </p:extLst>
  </p:cSld>
  <p:clrMapOvr>
    <a:masterClrMapping/>
  </p:clrMapOvr>
</p:sld>
</file>

<file path=ppt/theme/theme1.xml><?xml version="1.0" encoding="utf-8"?>
<a:theme xmlns:a="http://schemas.openxmlformats.org/drawingml/2006/main" name="Office Theme">
  <a:themeElements>
    <a:clrScheme name="CGK">
      <a:dk1>
        <a:srgbClr val="000000"/>
      </a:dk1>
      <a:lt1>
        <a:srgbClr val="FFFFFF"/>
      </a:lt1>
      <a:dk2>
        <a:srgbClr val="2B4CA0"/>
      </a:dk2>
      <a:lt2>
        <a:srgbClr val="00ACE8"/>
      </a:lt2>
      <a:accent1>
        <a:srgbClr val="F7993A"/>
      </a:accent1>
      <a:accent2>
        <a:srgbClr val="66CCFF"/>
      </a:accent2>
      <a:accent3>
        <a:srgbClr val="001F58"/>
      </a:accent3>
      <a:accent4>
        <a:srgbClr val="657DBB"/>
      </a:accent4>
      <a:accent5>
        <a:srgbClr val="999999"/>
      </a:accent5>
      <a:accent6>
        <a:srgbClr val="CCCCCC"/>
      </a:accent6>
      <a:hlink>
        <a:srgbClr val="00ACE8"/>
      </a:hlink>
      <a:folHlink>
        <a:srgbClr val="2B4CA0"/>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4091</TotalTime>
  <Words>5089</Words>
  <Application>Microsoft Office PowerPoint</Application>
  <PresentationFormat>Widescreen</PresentationFormat>
  <Paragraphs>482</Paragraphs>
  <Slides>62</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62</vt:i4>
      </vt:variant>
    </vt:vector>
  </HeadingPairs>
  <TitlesOfParts>
    <vt:vector size="69" baseType="lpstr">
      <vt:lpstr>AppleSymbols</vt:lpstr>
      <vt:lpstr>Arial</vt:lpstr>
      <vt:lpstr>Arial Black</vt:lpstr>
      <vt:lpstr>Calibri</vt:lpstr>
      <vt:lpstr>Gotham Book</vt:lpstr>
      <vt:lpstr>Times New Roman</vt:lpstr>
      <vt:lpstr>Office Theme</vt:lpstr>
      <vt:lpstr>5-STEP  GEN Z AND MILLENNIAL DIGITAL BRANDING BREAKTHROUGH REVIEW</vt:lpstr>
      <vt:lpstr>OVERVIEW</vt:lpstr>
      <vt:lpstr>HIGH-ROI GOALS</vt:lpstr>
      <vt:lpstr>TABLE OF CONTENTS</vt:lpstr>
      <vt:lpstr>DCA MEMBERS FACE</vt:lpstr>
      <vt:lpstr>DISCOVERING</vt:lpstr>
      <vt:lpstr>THE CENTER’S 5-STEP</vt:lpstr>
      <vt:lpstr>Website  |  BEST PRACTICES</vt:lpstr>
      <vt:lpstr>WEBSITES REVIEWED</vt:lpstr>
      <vt:lpstr>WHAT ARE WEBSITE BEST PRACTICES</vt:lpstr>
      <vt:lpstr>WHAT IS ONSCREEN MESSAGING HIERARCHY? </vt:lpstr>
      <vt:lpstr>WHAT IS THE GEN Z AND MILLENNIAL WORLDVIEW?</vt:lpstr>
      <vt:lpstr>WHAT IS THE GEN Z AND MILLENNIAL WORLDVIEW?</vt:lpstr>
      <vt:lpstr>BEST PRACTICES</vt:lpstr>
      <vt:lpstr>BEST PRACTICES</vt:lpstr>
      <vt:lpstr>BEST PRACTICES</vt:lpstr>
      <vt:lpstr>BEST PRACTICES</vt:lpstr>
      <vt:lpstr>BEST PRACTICES</vt:lpstr>
      <vt:lpstr>AREAS TO IMPROVE</vt:lpstr>
      <vt:lpstr>AREAS TO IMPROVE</vt:lpstr>
      <vt:lpstr>SPECIFIC SOLUTIONS</vt:lpstr>
      <vt:lpstr>SPECIFIC SOLUTIONS</vt:lpstr>
      <vt:lpstr>SPECIFIC SOLUTIONS</vt:lpstr>
      <vt:lpstr>Website  |  GEN Z AND MILLENNIAL</vt:lpstr>
      <vt:lpstr>WEBSITES REVIEWED</vt:lpstr>
      <vt:lpstr>SAMPLE CONSIDERATIONS</vt:lpstr>
      <vt:lpstr>GEN Z AND MILLENNIAL </vt:lpstr>
      <vt:lpstr>GEN Z AND MILLENNIAL </vt:lpstr>
      <vt:lpstr>GEN Z AND MILLENNIAL </vt:lpstr>
      <vt:lpstr>AREAS TO IMPROVE</vt:lpstr>
      <vt:lpstr>AREAS TO IMPROVE</vt:lpstr>
      <vt:lpstr>AREAS TO IMPROVE</vt:lpstr>
      <vt:lpstr>SPECIFIC SOLUTIONS</vt:lpstr>
      <vt:lpstr>SPECIFIC SOLUTIONS</vt:lpstr>
      <vt:lpstr>Social Media  |  BEST PRACTICES</vt:lpstr>
      <vt:lpstr>SOCIAL MEDIA LINKS WE REVIEWED </vt:lpstr>
      <vt:lpstr>SAMPLE CONSIDERATIONS</vt:lpstr>
      <vt:lpstr>WHAT ARE SOCIAL MEDIA BEST PRACTICES </vt:lpstr>
      <vt:lpstr>WHAT ARE SOCIAL MEDIA BEST PRACTICES </vt:lpstr>
      <vt:lpstr>SOCIAL MEDIA:</vt:lpstr>
      <vt:lpstr>SOCIAL MEDIA:</vt:lpstr>
      <vt:lpstr>SOCIAL MEDIA:</vt:lpstr>
      <vt:lpstr>AREAS TO IMPROVE</vt:lpstr>
      <vt:lpstr>AREAS TO IMPROVE</vt:lpstr>
      <vt:lpstr>AREAS TO IMPROVE</vt:lpstr>
      <vt:lpstr>5 WAYS TO MANAGE</vt:lpstr>
      <vt:lpstr>SPECIFIC SOLUTIONS</vt:lpstr>
      <vt:lpstr>Social Media</vt:lpstr>
      <vt:lpstr>SAMPLE CONSIDERATIONS</vt:lpstr>
      <vt:lpstr>SOCIAL MEDIA:</vt:lpstr>
      <vt:lpstr>SOCIAL MEDIA:</vt:lpstr>
      <vt:lpstr>AREAS TO IMPROVE</vt:lpstr>
      <vt:lpstr>SPECIFIC SOLUTIONS</vt:lpstr>
      <vt:lpstr>SPECIFIC SOLUTIONS</vt:lpstr>
      <vt:lpstr>TAKE-ACTION CONCLUSION </vt:lpstr>
      <vt:lpstr>3-Phase Recruiting Action Plan </vt:lpstr>
      <vt:lpstr>PHASE I: 90 DAYS</vt:lpstr>
      <vt:lpstr>PHASE II: 180 DAYS</vt:lpstr>
      <vt:lpstr>PHASE III: 365 DAYS OR MORE</vt:lpstr>
      <vt:lpstr>PHASE III: 365 DAYS OR MORE</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MY TITLE SLIDE</dc:title>
  <dc:creator>Heather CGK</dc:creator>
  <cp:lastModifiedBy>Robert Darden</cp:lastModifiedBy>
  <cp:revision>451</cp:revision>
  <cp:lastPrinted>2017-07-06T23:32:23Z</cp:lastPrinted>
  <dcterms:created xsi:type="dcterms:W3CDTF">2017-06-28T16:54:49Z</dcterms:created>
  <dcterms:modified xsi:type="dcterms:W3CDTF">2018-05-14T16:14:48Z</dcterms:modified>
</cp:coreProperties>
</file>